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70" r:id="rId7"/>
    <p:sldId id="268" r:id="rId8"/>
    <p:sldId id="273" r:id="rId9"/>
    <p:sldId id="269" r:id="rId10"/>
    <p:sldId id="27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ork Sans" pitchFamily="2" charset="0"/>
      <p:regular r:id="rId17"/>
      <p:bold r:id="rId18"/>
      <p:italic r:id="rId19"/>
      <p:boldItalic r:id="rId20"/>
    </p:embeddedFont>
    <p:embeddedFont>
      <p:font typeface="Work Sans SemiBold" pitchFamily="2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F1D"/>
    <a:srgbClr val="676767"/>
    <a:srgbClr val="F1F1F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73" autoAdjust="0"/>
    <p:restoredTop sz="95345" autoAdjust="0"/>
  </p:normalViewPr>
  <p:slideViewPr>
    <p:cSldViewPr snapToGrid="0">
      <p:cViewPr varScale="1">
        <p:scale>
          <a:sx n="90" d="100"/>
          <a:sy n="90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Mann" userId="f9a82152-9255-4c8e-a9e1-24ad6c78e535" providerId="ADAL" clId="{674F4901-4BEF-4978-9402-87BE249DEF2B}"/>
    <pc:docChg chg="mod">
      <pc:chgData name="Cheryl Mann" userId="f9a82152-9255-4c8e-a9e1-24ad6c78e535" providerId="ADAL" clId="{674F4901-4BEF-4978-9402-87BE249DEF2B}" dt="2022-11-07T00:22:44.918" v="0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868602362203"/>
          <c:y val="5.5468623556310069E-2"/>
          <c:w val="0.6067710383858268"/>
          <c:h val="0.910156501589782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 Budget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9B-454F-B848-4323A34D1C17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B9B-454F-B848-4323A34D1C17}"/>
              </c:ext>
            </c:extLst>
          </c:dPt>
          <c:dPt>
            <c:idx val="2"/>
            <c:bubble3D val="0"/>
            <c:spPr>
              <a:solidFill>
                <a:srgbClr val="FAAF1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9B-454F-B848-4323A34D1C1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9B-454F-B848-4323A34D1C1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B9B-454F-B848-4323A34D1C17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9B-454F-B848-4323A34D1C17}"/>
              </c:ext>
            </c:extLst>
          </c:dPt>
          <c:dPt>
            <c:idx val="6"/>
            <c:bubble3D val="0"/>
            <c:spPr>
              <a:solidFill>
                <a:srgbClr val="67676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FB9B-454F-B848-4323A34D1C17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A90-44DC-8B60-C1236F78F003}"/>
              </c:ext>
            </c:extLst>
          </c:dPt>
          <c:dLbls>
            <c:dLbl>
              <c:idx val="0"/>
              <c:layout>
                <c:manualLayout>
                  <c:x val="-0.18124999999999999"/>
                  <c:y val="-5.1562404554478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5474901574803"/>
                      <c:h val="0.13846874148199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B9B-454F-B848-4323A34D1C17}"/>
                </c:ext>
              </c:extLst>
            </c:dLbl>
            <c:dLbl>
              <c:idx val="1"/>
              <c:layout>
                <c:manualLayout>
                  <c:x val="0"/>
                  <c:y val="1.8749998846579796E-2"/>
                </c:manualLayout>
              </c:layout>
              <c:tx>
                <c:rich>
                  <a:bodyPr/>
                  <a:lstStyle/>
                  <a:p>
                    <a:fld id="{20B026EC-6CD5-4C9E-93D4-645B0E2C30D5}" type="CATEGORYNAME">
                      <a:rPr lang="en-US" sz="1600" b="1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9F5BB2F5-B897-4F1A-902F-D0B45D7ECC2C}" type="PERCENTAGE">
                      <a:rPr lang="en-US" sz="1600" b="1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B9B-454F-B848-4323A34D1C17}"/>
                </c:ext>
              </c:extLst>
            </c:dLbl>
            <c:dLbl>
              <c:idx val="2"/>
              <c:layout>
                <c:manualLayout>
                  <c:x val="7.1874999999999994E-2"/>
                  <c:y val="-0.18749989619218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71875000000001"/>
                      <c:h val="7.753124523060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B9B-454F-B848-4323A34D1C17}"/>
                </c:ext>
              </c:extLst>
            </c:dLbl>
            <c:dLbl>
              <c:idx val="3"/>
              <c:layout>
                <c:manualLayout>
                  <c:x val="-2.3437499999999999E-3"/>
                  <c:y val="1.4062499134934847E-2"/>
                </c:manualLayout>
              </c:layout>
              <c:tx>
                <c:rich>
                  <a:bodyPr/>
                  <a:lstStyle/>
                  <a:p>
                    <a:fld id="{C4A3AA17-0DB3-41F9-8125-52FAE2FF9397}" type="CATEGORYNAME">
                      <a:rPr lang="en-US" sz="1600" b="1"/>
                      <a:pPr/>
                      <a:t>[CATEGORY NAME]</a:t>
                    </a:fld>
                    <a:r>
                      <a:rPr lang="en-US" sz="1600" b="1" baseline="0" dirty="0"/>
                      <a:t>
</a:t>
                    </a:r>
                    <a:fld id="{BB4B9310-2678-4825-9B97-51FB9DEBCDBE}" type="PERCENTAGE">
                      <a:rPr lang="en-US" sz="1600" b="1" baseline="0"/>
                      <a:pPr/>
                      <a:t>[PERCENTAGE]</a:t>
                    </a:fld>
                    <a:endParaRPr lang="en-US" sz="1600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57812500000001"/>
                      <c:h val="0.13900780394883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9B-454F-B848-4323A34D1C17}"/>
                </c:ext>
              </c:extLst>
            </c:dLbl>
            <c:dLbl>
              <c:idx val="4"/>
              <c:layout>
                <c:manualLayout>
                  <c:x val="0.12812499999999988"/>
                  <c:y val="0.201562487600732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9B-454F-B848-4323A34D1C1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9B73BB8-5242-4AD8-89E2-C05FD16B307B}" type="CATEGORYNAME">
                      <a:rPr lang="en-US" sz="1600" b="1"/>
                      <a:pPr/>
                      <a:t>[CATEGORY NAME]</a:t>
                    </a:fld>
                    <a:r>
                      <a:rPr lang="en-US" sz="1600" b="1" baseline="0" dirty="0"/>
                      <a:t>
</a:t>
                    </a:r>
                    <a:fld id="{63143C69-E990-4BB7-89FF-808C9FAD3681}" type="PERCENTAGE">
                      <a:rPr lang="en-US" sz="1600" b="1" baseline="0"/>
                      <a:pPr/>
                      <a:t>[PERCENTAGE]</a:t>
                    </a:fld>
                    <a:endParaRPr lang="en-US" sz="1600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9B-454F-B848-4323A34D1C17}"/>
                </c:ext>
              </c:extLst>
            </c:dLbl>
            <c:dLbl>
              <c:idx val="6"/>
              <c:layout>
                <c:manualLayout>
                  <c:x val="-0.15937499999999999"/>
                  <c:y val="9.3749994232898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9B-454F-B848-4323A34D1C17}"/>
                </c:ext>
              </c:extLst>
            </c:dLbl>
            <c:dLbl>
              <c:idx val="7"/>
              <c:layout>
                <c:manualLayout>
                  <c:x val="-0.16718749999999999"/>
                  <c:y val="3.04687481256921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90-44DC-8B60-C1236F78F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Branding &amp; Creative</c:v>
                </c:pt>
                <c:pt idx="1">
                  <c:v>Content Marketing</c:v>
                </c:pt>
                <c:pt idx="2">
                  <c:v>Events</c:v>
                </c:pt>
                <c:pt idx="3">
                  <c:v>Paid Advertising</c:v>
                </c:pt>
                <c:pt idx="4">
                  <c:v>Public Relations</c:v>
                </c:pt>
                <c:pt idx="5">
                  <c:v>Research</c:v>
                </c:pt>
                <c:pt idx="6">
                  <c:v>Website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0.02</c:v>
                </c:pt>
                <c:pt idx="1">
                  <c:v>0.25</c:v>
                </c:pt>
                <c:pt idx="2">
                  <c:v>0.02</c:v>
                </c:pt>
                <c:pt idx="3">
                  <c:v>0.38</c:v>
                </c:pt>
                <c:pt idx="4">
                  <c:v>0.02</c:v>
                </c:pt>
                <c:pt idx="5">
                  <c:v>0.25</c:v>
                </c:pt>
                <c:pt idx="6">
                  <c:v>0.03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B-454F-B848-4323A34D1C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71"/>
        <c:holeSize val="2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44BF-3D2B-40EE-827B-A9F14DEB6CB3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42371-0DA8-4D9E-BBFA-6C0A41744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4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0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0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1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0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9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8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2371-0DA8-4D9E-BBFA-6C0A417448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1FFD-A1BA-C418-7BD9-74AC2853E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13F17-6673-5522-E1D5-572195C7F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60CE-B260-65E2-07EA-FC08C32B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6F5A-99B1-4986-B390-79F0385330E5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61DA-E8E7-18A1-3BA0-1961F055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30B21-EDC6-93C6-E720-8A5E4645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9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0A64-F5BF-FEE2-7F86-5921E473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D414-FAD0-21E8-C314-AB207CD89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95541-8CB2-3472-FE30-04EF7AE79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3CC9D-25B7-286C-BB76-C9FD5371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47B-62EA-43B0-97AD-DF753AD59A55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0D996-169D-F546-5AE5-ECBB831E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4DEA8-3814-33F0-DD83-3C26271B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C196-BD54-C1BA-2F0F-7C8E163B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16029-0D3B-A4CA-82DE-6C722A964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5B252-79E9-3AE0-9E9B-847F473B4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FA87B-20D4-E140-8623-5A131EE7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97DD-D4FB-48E3-AB74-DB0081C8C83C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B0837-97C5-C6DA-F70A-B8F62247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A423A-39BE-79B2-8788-A3A84563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8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3DEE-D28E-8F65-F85E-5BFBBFBB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E0F90-B4C5-A116-1BF0-803D9FB47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3347C-B99B-ABE4-7057-A4DB946C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D4A5-9B73-4E96-9C93-41F7E18FACD4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61B1-7F1A-3ACD-09F6-B665A055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E03D1-D898-DC84-0442-E5302231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8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5700B-FEE8-1504-4129-A74BF396F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8BED-4743-FC80-5655-F8B56A354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5E335-BC19-C48A-18C1-A78199E8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D57C-AE55-44B5-8D3B-110C7B87827A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00E67-B987-29D9-EA0E-B013950A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0551-6900-DB81-7855-1E65871F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8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CA0-821A-6CE8-323A-3458FF29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298B-9917-5B4D-D6A5-EAA5208F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4C5C2-695D-7718-EDB9-ED0486C1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7701-895D-4F92-A5CC-EB8826B6AE1C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0DDDA-7C50-273C-1251-710F078D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248E-4578-F40D-803D-0F9B0C8C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133" y="6565232"/>
            <a:ext cx="400049" cy="228600"/>
          </a:xfrm>
        </p:spPr>
        <p:txBody>
          <a:bodyPr/>
          <a:lstStyle>
            <a:lvl1pPr>
              <a:defRPr sz="700">
                <a:solidFill>
                  <a:srgbClr val="676767"/>
                </a:solidFill>
              </a:defRPr>
            </a:lvl1pPr>
          </a:lstStyle>
          <a:p>
            <a:fld id="{DF20B869-3704-420E-9489-1EF10CFADE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3C9038-8959-360F-513F-D16031E5AC37}"/>
              </a:ext>
            </a:extLst>
          </p:cNvPr>
          <p:cNvGrpSpPr/>
          <p:nvPr userDrawn="1"/>
        </p:nvGrpSpPr>
        <p:grpSpPr>
          <a:xfrm>
            <a:off x="11710704" y="6393782"/>
            <a:ext cx="400050" cy="400050"/>
            <a:chOff x="10029475" y="292768"/>
            <a:chExt cx="400050" cy="4000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B5F5AE-8D55-630A-15D1-A328893A84F5}"/>
                </a:ext>
              </a:extLst>
            </p:cNvPr>
            <p:cNvSpPr/>
            <p:nvPr/>
          </p:nvSpPr>
          <p:spPr>
            <a:xfrm>
              <a:off x="10029475" y="292768"/>
              <a:ext cx="400050" cy="400050"/>
            </a:xfrm>
            <a:prstGeom prst="ellipse">
              <a:avLst/>
            </a:prstGeom>
            <a:noFill/>
            <a:ln w="19050">
              <a:solidFill>
                <a:srgbClr val="FAA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900325-B29E-E79A-D178-33C97B4F9BBB}"/>
                </a:ext>
              </a:extLst>
            </p:cNvPr>
            <p:cNvSpPr txBox="1"/>
            <p:nvPr/>
          </p:nvSpPr>
          <p:spPr>
            <a:xfrm>
              <a:off x="10029475" y="294937"/>
              <a:ext cx="4000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700" cap="small" baseline="0" dirty="0">
                  <a:solidFill>
                    <a:srgbClr val="676767"/>
                  </a:solidFill>
                  <a:latin typeface="+mj-lt"/>
                </a:rPr>
                <a:t>page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380A7A-F85C-75A2-573F-2DCBCBA464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01484" y="492793"/>
              <a:ext cx="256032" cy="0"/>
            </a:xfrm>
            <a:prstGeom prst="line">
              <a:avLst/>
            </a:prstGeom>
            <a:ln w="19050">
              <a:solidFill>
                <a:srgbClr val="FAA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25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CCA1A77-06D7-1DB4-E044-223DD0388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093" r="-20093"/>
          <a:stretch/>
        </p:blipFill>
        <p:spPr>
          <a:xfrm>
            <a:off x="0" y="0"/>
            <a:ext cx="742872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ACBAE1D-A171-30FE-920F-CC0C4B456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111"/>
          <a:stretch/>
        </p:blipFill>
        <p:spPr>
          <a:xfrm>
            <a:off x="8710265" y="697837"/>
            <a:ext cx="3474720" cy="3490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7C042-9C63-7B22-D0A7-AC3868E9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>
              <a:defRPr sz="10400">
                <a:solidFill>
                  <a:srgbClr val="FAAF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BB6C2-FD01-4941-E52D-97B388E5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8000" cap="small" baseline="0">
                <a:solidFill>
                  <a:srgbClr val="FAAF1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BDF4-BC40-4D77-CE94-1D896764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713034"/>
            <a:ext cx="2743200" cy="144798"/>
          </a:xfrm>
        </p:spPr>
        <p:txBody>
          <a:bodyPr/>
          <a:lstStyle/>
          <a:p>
            <a:fld id="{81932F35-6534-41B3-9BDD-BE054144DD14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1A86F-1669-D6D3-63D7-0E59E4E3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3034"/>
            <a:ext cx="4114800" cy="1447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B3B9A-3649-75A0-ECF0-1BEBB256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13034"/>
            <a:ext cx="2743200" cy="144798"/>
          </a:xfrm>
        </p:spPr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543BD-DFB1-5F7F-8673-74825F9BB6F6}"/>
              </a:ext>
            </a:extLst>
          </p:cNvPr>
          <p:cNvCxnSpPr/>
          <p:nvPr userDrawn="1"/>
        </p:nvCxnSpPr>
        <p:spPr>
          <a:xfrm>
            <a:off x="657727" y="0"/>
            <a:ext cx="0" cy="685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4034B1-3CD9-7DAB-84E9-9E229A9DE780}"/>
              </a:ext>
            </a:extLst>
          </p:cNvPr>
          <p:cNvSpPr txBox="1"/>
          <p:nvPr userDrawn="1"/>
        </p:nvSpPr>
        <p:spPr>
          <a:xfrm rot="16200000">
            <a:off x="-538136" y="1019192"/>
            <a:ext cx="176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70" dirty="0">
                <a:solidFill>
                  <a:srgbClr val="676767"/>
                </a:solidFill>
                <a:latin typeface="+mj-lt"/>
              </a:rPr>
              <a:t>CHERYL MANN</a:t>
            </a:r>
          </a:p>
        </p:txBody>
      </p:sp>
    </p:spTree>
    <p:extLst>
      <p:ext uri="{BB962C8B-B14F-4D97-AF65-F5344CB8AC3E}">
        <p14:creationId xmlns:p14="http://schemas.microsoft.com/office/powerpoint/2010/main" val="10080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CDE4A-E26C-BBA9-AD7F-2CB6FE55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673" y="6629400"/>
            <a:ext cx="2743200" cy="228600"/>
          </a:xfrm>
        </p:spPr>
        <p:txBody>
          <a:bodyPr/>
          <a:lstStyle/>
          <a:p>
            <a:fld id="{95914E30-0DBD-49D7-B57A-D65DE75BA485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31EAF-C043-B80F-2203-D2FA7A64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9073" y="6629400"/>
            <a:ext cx="4114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77310-A93B-F439-21BD-DB9C7904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823" y="6568972"/>
            <a:ext cx="328041" cy="228600"/>
          </a:xfrm>
        </p:spPr>
        <p:txBody>
          <a:bodyPr/>
          <a:lstStyle>
            <a:lvl1pPr>
              <a:defRPr sz="700">
                <a:solidFill>
                  <a:srgbClr val="676767"/>
                </a:solidFill>
              </a:defRPr>
            </a:lvl1pPr>
          </a:lstStyle>
          <a:p>
            <a:fld id="{DF20B869-3704-420E-9489-1EF10CFADE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479A804-347C-659D-96E0-22AEBFFD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093" r="-20093"/>
          <a:stretch/>
        </p:blipFill>
        <p:spPr>
          <a:xfrm>
            <a:off x="0" y="0"/>
            <a:ext cx="742872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2B914D5-82F4-FFCB-45BE-6F7765FFB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111"/>
          <a:stretch/>
        </p:blipFill>
        <p:spPr>
          <a:xfrm>
            <a:off x="8710265" y="697837"/>
            <a:ext cx="3474720" cy="34909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F6CFD8-1DC2-F394-3329-4FBF73F191B7}"/>
              </a:ext>
            </a:extLst>
          </p:cNvPr>
          <p:cNvCxnSpPr/>
          <p:nvPr userDrawn="1"/>
        </p:nvCxnSpPr>
        <p:spPr>
          <a:xfrm>
            <a:off x="657727" y="0"/>
            <a:ext cx="0" cy="685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BF622244-760F-4B29-A255-C0DB46A7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65125"/>
            <a:ext cx="8613648" cy="5029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E98409C-6DB1-AC5E-16B9-7540DF76D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388592" y="1873223"/>
            <a:ext cx="3421835" cy="269747"/>
          </a:xfrm>
        </p:spPr>
        <p:txBody>
          <a:bodyPr>
            <a:noAutofit/>
          </a:bodyPr>
          <a:lstStyle>
            <a:lvl1pPr marL="0" indent="0" algn="r">
              <a:buNone/>
              <a:defRPr sz="1400" cap="small" spc="170" baseline="0">
                <a:solidFill>
                  <a:srgbClr val="676767"/>
                </a:solidFill>
                <a:latin typeface="Work Sans SemiBold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B1A4A-0E21-D675-DDC0-B3467B4574BF}"/>
              </a:ext>
            </a:extLst>
          </p:cNvPr>
          <p:cNvSpPr txBox="1"/>
          <p:nvPr userDrawn="1"/>
        </p:nvSpPr>
        <p:spPr>
          <a:xfrm>
            <a:off x="11710704" y="6395951"/>
            <a:ext cx="4000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700" cap="small" baseline="0" dirty="0">
                <a:solidFill>
                  <a:srgbClr val="676767"/>
                </a:solidFill>
                <a:latin typeface="+mj-lt"/>
              </a:rPr>
              <a:t>page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93363-6B2E-3481-E58C-DE0058947FAF}"/>
              </a:ext>
            </a:extLst>
          </p:cNvPr>
          <p:cNvCxnSpPr>
            <a:cxnSpLocks/>
          </p:cNvCxnSpPr>
          <p:nvPr userDrawn="1"/>
        </p:nvCxnSpPr>
        <p:spPr>
          <a:xfrm>
            <a:off x="11782713" y="6593807"/>
            <a:ext cx="256032" cy="0"/>
          </a:xfrm>
          <a:prstGeom prst="line">
            <a:avLst/>
          </a:prstGeom>
          <a:ln w="19050">
            <a:solidFill>
              <a:srgbClr val="FA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70CD504-8DF6-BD6D-C6B5-0F0734D2D880}"/>
              </a:ext>
            </a:extLst>
          </p:cNvPr>
          <p:cNvGrpSpPr/>
          <p:nvPr userDrawn="1"/>
        </p:nvGrpSpPr>
        <p:grpSpPr>
          <a:xfrm>
            <a:off x="11710704" y="6393782"/>
            <a:ext cx="400050" cy="400050"/>
            <a:chOff x="10029475" y="292768"/>
            <a:chExt cx="400050" cy="4000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C9C8B2-6B12-AE74-2537-4B15581259DA}"/>
                </a:ext>
              </a:extLst>
            </p:cNvPr>
            <p:cNvSpPr/>
            <p:nvPr/>
          </p:nvSpPr>
          <p:spPr>
            <a:xfrm>
              <a:off x="10029475" y="292768"/>
              <a:ext cx="400050" cy="400050"/>
            </a:xfrm>
            <a:prstGeom prst="ellipse">
              <a:avLst/>
            </a:prstGeom>
            <a:noFill/>
            <a:ln w="19050">
              <a:solidFill>
                <a:srgbClr val="FAA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C55E94-DEB1-93BF-8B19-96D169BBD30B}"/>
                </a:ext>
              </a:extLst>
            </p:cNvPr>
            <p:cNvSpPr txBox="1"/>
            <p:nvPr/>
          </p:nvSpPr>
          <p:spPr>
            <a:xfrm>
              <a:off x="10029475" y="294937"/>
              <a:ext cx="4000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700" cap="small" baseline="0" dirty="0">
                  <a:solidFill>
                    <a:srgbClr val="676767"/>
                  </a:solidFill>
                  <a:latin typeface="+mj-lt"/>
                </a:rPr>
                <a:t>page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905D2F-44A9-F149-78AB-15ADBB9F27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01484" y="492793"/>
              <a:ext cx="256032" cy="0"/>
            </a:xfrm>
            <a:prstGeom prst="line">
              <a:avLst/>
            </a:prstGeom>
            <a:ln w="19050">
              <a:solidFill>
                <a:srgbClr val="FAA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4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CDE4A-E26C-BBA9-AD7F-2CB6FE55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673" y="6629400"/>
            <a:ext cx="2743200" cy="228600"/>
          </a:xfrm>
        </p:spPr>
        <p:txBody>
          <a:bodyPr/>
          <a:lstStyle/>
          <a:p>
            <a:fld id="{602CCE68-B1A2-4230-BC3A-DCD91D208C9E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31EAF-C043-B80F-2203-D2FA7A64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9073" y="6629400"/>
            <a:ext cx="4114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77310-A93B-F439-21BD-DB9C7904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213" y="6552856"/>
            <a:ext cx="311032" cy="228600"/>
          </a:xfrm>
        </p:spPr>
        <p:txBody>
          <a:bodyPr/>
          <a:lstStyle>
            <a:lvl1pPr>
              <a:defRPr sz="700">
                <a:solidFill>
                  <a:srgbClr val="676767"/>
                </a:solidFill>
              </a:defRPr>
            </a:lvl1pPr>
          </a:lstStyle>
          <a:p>
            <a:fld id="{DF20B869-3704-420E-9489-1EF10CFADE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479A804-347C-659D-96E0-22AEBFFD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093" r="-20093"/>
          <a:stretch/>
        </p:blipFill>
        <p:spPr>
          <a:xfrm>
            <a:off x="0" y="0"/>
            <a:ext cx="742872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2B914D5-82F4-FFCB-45BE-6F7765FFB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111"/>
          <a:stretch/>
        </p:blipFill>
        <p:spPr>
          <a:xfrm>
            <a:off x="8710265" y="697837"/>
            <a:ext cx="3474720" cy="34909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F6CFD8-1DC2-F394-3329-4FBF73F191B7}"/>
              </a:ext>
            </a:extLst>
          </p:cNvPr>
          <p:cNvCxnSpPr/>
          <p:nvPr userDrawn="1"/>
        </p:nvCxnSpPr>
        <p:spPr>
          <a:xfrm>
            <a:off x="657727" y="0"/>
            <a:ext cx="0" cy="685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BF622244-760F-4B29-A255-C0DB46A7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1" y="1234440"/>
            <a:ext cx="6446517" cy="502920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sz="4000">
                <a:solidFill>
                  <a:srgbClr val="FAAF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96F70E-3793-6272-4423-82A7CB83E9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8992" y="2350008"/>
            <a:ext cx="6492240" cy="4169664"/>
          </a:xfrm>
        </p:spPr>
        <p:txBody>
          <a:bodyPr>
            <a:normAutofit/>
          </a:bodyPr>
          <a:lstStyle>
            <a:lvl1pPr>
              <a:buClr>
                <a:srgbClr val="676767"/>
              </a:buClr>
              <a:defRPr sz="2400"/>
            </a:lvl1pPr>
            <a:lvl2pPr marL="685800" indent="-228600">
              <a:buClr>
                <a:srgbClr val="676767"/>
              </a:buClr>
              <a:buFont typeface="Symbol" panose="05050102010706020507" pitchFamily="18" charset="2"/>
              <a:buChar char="="/>
              <a:defRPr sz="2000"/>
            </a:lvl2pPr>
            <a:lvl3pPr marL="1371600" indent="-457200">
              <a:buClr>
                <a:srgbClr val="676767"/>
              </a:buClr>
              <a:buFont typeface="+mj-lt"/>
              <a:buAutoNum type="arabicPeriod"/>
              <a:defRPr sz="1800"/>
            </a:lvl3pPr>
            <a:lvl4pPr marL="1600200" indent="-228600">
              <a:buClr>
                <a:srgbClr val="676767"/>
              </a:buClr>
              <a:buFont typeface="Symbol" panose="05050102010706020507" pitchFamily="18" charset="2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D5C01C-731A-187F-DA7F-AF447F03F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388592" y="1873223"/>
            <a:ext cx="3421835" cy="269747"/>
          </a:xfrm>
        </p:spPr>
        <p:txBody>
          <a:bodyPr>
            <a:noAutofit/>
          </a:bodyPr>
          <a:lstStyle>
            <a:lvl1pPr marL="0" indent="0" algn="r">
              <a:buNone/>
              <a:defRPr sz="1400" cap="small" spc="170" baseline="0">
                <a:solidFill>
                  <a:srgbClr val="676767"/>
                </a:solidFill>
                <a:latin typeface="Work Sans SemiBold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BF0FE9-FED8-B62D-FD88-64590A1C79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1000" y="338328"/>
            <a:ext cx="3867912" cy="61813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BA6F2-5F92-E58B-2650-421BD15A5080}"/>
              </a:ext>
            </a:extLst>
          </p:cNvPr>
          <p:cNvSpPr txBox="1"/>
          <p:nvPr userDrawn="1"/>
        </p:nvSpPr>
        <p:spPr>
          <a:xfrm>
            <a:off x="11710704" y="6395951"/>
            <a:ext cx="4000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700" cap="small" baseline="0" dirty="0">
                <a:solidFill>
                  <a:srgbClr val="676767"/>
                </a:solidFill>
                <a:latin typeface="+mj-lt"/>
              </a:rPr>
              <a:t>page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33620A-E5E2-48B5-7C0D-5321D41B3951}"/>
              </a:ext>
            </a:extLst>
          </p:cNvPr>
          <p:cNvCxnSpPr>
            <a:cxnSpLocks/>
          </p:cNvCxnSpPr>
          <p:nvPr userDrawn="1"/>
        </p:nvCxnSpPr>
        <p:spPr>
          <a:xfrm>
            <a:off x="11782713" y="6593807"/>
            <a:ext cx="256032" cy="0"/>
          </a:xfrm>
          <a:prstGeom prst="line">
            <a:avLst/>
          </a:prstGeom>
          <a:ln w="19050">
            <a:solidFill>
              <a:srgbClr val="FA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4FE946-7904-C608-488B-C0AF2708A559}"/>
              </a:ext>
            </a:extLst>
          </p:cNvPr>
          <p:cNvGrpSpPr/>
          <p:nvPr userDrawn="1"/>
        </p:nvGrpSpPr>
        <p:grpSpPr>
          <a:xfrm>
            <a:off x="11710704" y="6393782"/>
            <a:ext cx="400050" cy="400050"/>
            <a:chOff x="10029475" y="292768"/>
            <a:chExt cx="400050" cy="40005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7A4808-7E90-C33A-FFC5-143F9F79E9BB}"/>
                </a:ext>
              </a:extLst>
            </p:cNvPr>
            <p:cNvSpPr/>
            <p:nvPr/>
          </p:nvSpPr>
          <p:spPr>
            <a:xfrm>
              <a:off x="10029475" y="292768"/>
              <a:ext cx="400050" cy="400050"/>
            </a:xfrm>
            <a:prstGeom prst="ellipse">
              <a:avLst/>
            </a:prstGeom>
            <a:noFill/>
            <a:ln w="19050">
              <a:solidFill>
                <a:srgbClr val="FAA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77F220-9B60-4BA3-86D5-DED42B18B679}"/>
                </a:ext>
              </a:extLst>
            </p:cNvPr>
            <p:cNvSpPr txBox="1"/>
            <p:nvPr/>
          </p:nvSpPr>
          <p:spPr>
            <a:xfrm>
              <a:off x="10029475" y="294937"/>
              <a:ext cx="4000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700" cap="small" baseline="0" dirty="0">
                  <a:solidFill>
                    <a:srgbClr val="676767"/>
                  </a:solidFill>
                  <a:latin typeface="+mj-lt"/>
                </a:rPr>
                <a:t>page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6C8EB6-4B0E-DCE6-1FFE-32747D74CD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01484" y="492793"/>
              <a:ext cx="256032" cy="0"/>
            </a:xfrm>
            <a:prstGeom prst="line">
              <a:avLst/>
            </a:prstGeom>
            <a:ln w="19050">
              <a:solidFill>
                <a:srgbClr val="FAA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439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6E509C3-6307-B723-EF8E-D57122BAB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093" r="-20093"/>
          <a:stretch/>
        </p:blipFill>
        <p:spPr>
          <a:xfrm>
            <a:off x="0" y="0"/>
            <a:ext cx="7428720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C012D-6556-78FF-E66B-82775377847D}"/>
              </a:ext>
            </a:extLst>
          </p:cNvPr>
          <p:cNvCxnSpPr/>
          <p:nvPr userDrawn="1"/>
        </p:nvCxnSpPr>
        <p:spPr>
          <a:xfrm>
            <a:off x="657727" y="0"/>
            <a:ext cx="0" cy="685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22721ED-A521-BA0C-E795-473BCC5B5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111"/>
          <a:stretch/>
        </p:blipFill>
        <p:spPr>
          <a:xfrm>
            <a:off x="8710265" y="697837"/>
            <a:ext cx="3474720" cy="3490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CB29-8B32-A9B3-30FA-8CC88063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65125"/>
            <a:ext cx="8613648" cy="502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C305-18F3-839A-FA3E-F5BAC364F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512" y="1825625"/>
            <a:ext cx="34290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4EB5-6D60-699E-0967-EFED56C98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348" y="1838492"/>
            <a:ext cx="34290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97396-872C-030A-6B4A-B284C9CD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65494"/>
            <a:ext cx="2743200" cy="160254"/>
          </a:xfrm>
        </p:spPr>
        <p:txBody>
          <a:bodyPr/>
          <a:lstStyle/>
          <a:p>
            <a:fld id="{ADB4F561-64BA-4123-881B-AE23983D9B8B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08D51-3216-1CAC-5C3F-692644A5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65494"/>
            <a:ext cx="4114800" cy="1602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EDF7B-3F74-7652-183B-86B38F22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3" y="6565392"/>
            <a:ext cx="402336" cy="237744"/>
          </a:xfrm>
        </p:spPr>
        <p:txBody>
          <a:bodyPr/>
          <a:lstStyle>
            <a:lvl1pPr>
              <a:defRPr sz="700">
                <a:solidFill>
                  <a:srgbClr val="676767"/>
                </a:solidFill>
              </a:defRPr>
            </a:lvl1pPr>
          </a:lstStyle>
          <a:p>
            <a:fld id="{DF20B869-3704-420E-9489-1EF10CFAD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8EC4C38-AFB9-E5D1-628A-565071A6360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9832" y="1838492"/>
            <a:ext cx="34290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E13A9-EBE9-66B3-76A5-4BD5AC95A9C3}"/>
              </a:ext>
            </a:extLst>
          </p:cNvPr>
          <p:cNvSpPr txBox="1"/>
          <p:nvPr userDrawn="1"/>
        </p:nvSpPr>
        <p:spPr>
          <a:xfrm>
            <a:off x="11710704" y="6395951"/>
            <a:ext cx="4000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700" cap="small" baseline="0" dirty="0">
                <a:solidFill>
                  <a:srgbClr val="676767"/>
                </a:solidFill>
                <a:latin typeface="+mj-lt"/>
              </a:rPr>
              <a:t>page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A1B201-1B62-CBF3-5AC4-3A1BC2207404}"/>
              </a:ext>
            </a:extLst>
          </p:cNvPr>
          <p:cNvCxnSpPr>
            <a:cxnSpLocks/>
          </p:cNvCxnSpPr>
          <p:nvPr userDrawn="1"/>
        </p:nvCxnSpPr>
        <p:spPr>
          <a:xfrm>
            <a:off x="11782713" y="6593807"/>
            <a:ext cx="256032" cy="0"/>
          </a:xfrm>
          <a:prstGeom prst="line">
            <a:avLst/>
          </a:prstGeom>
          <a:ln w="19050">
            <a:solidFill>
              <a:srgbClr val="FA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BFCD64-977A-C37D-1865-7777BA441ED2}"/>
              </a:ext>
            </a:extLst>
          </p:cNvPr>
          <p:cNvGrpSpPr/>
          <p:nvPr userDrawn="1"/>
        </p:nvGrpSpPr>
        <p:grpSpPr>
          <a:xfrm>
            <a:off x="11710704" y="6393782"/>
            <a:ext cx="400050" cy="400050"/>
            <a:chOff x="10029475" y="292768"/>
            <a:chExt cx="400050" cy="4000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ACB38E-5F8D-C0F8-DDC4-94DC834C43FC}"/>
                </a:ext>
              </a:extLst>
            </p:cNvPr>
            <p:cNvSpPr/>
            <p:nvPr/>
          </p:nvSpPr>
          <p:spPr>
            <a:xfrm>
              <a:off x="10029475" y="292768"/>
              <a:ext cx="400050" cy="400050"/>
            </a:xfrm>
            <a:prstGeom prst="ellipse">
              <a:avLst/>
            </a:prstGeom>
            <a:noFill/>
            <a:ln w="19050">
              <a:solidFill>
                <a:srgbClr val="FAA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DA5AAF-E879-928F-838F-5921B2E726DE}"/>
                </a:ext>
              </a:extLst>
            </p:cNvPr>
            <p:cNvSpPr txBox="1"/>
            <p:nvPr/>
          </p:nvSpPr>
          <p:spPr>
            <a:xfrm>
              <a:off x="10029475" y="294937"/>
              <a:ext cx="4000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700" cap="small" baseline="0" dirty="0">
                  <a:solidFill>
                    <a:srgbClr val="676767"/>
                  </a:solidFill>
                  <a:latin typeface="+mj-lt"/>
                </a:rPr>
                <a:t>page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DE82B3-FA31-C92F-36C4-34DB67E089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01484" y="492793"/>
              <a:ext cx="256032" cy="0"/>
            </a:xfrm>
            <a:prstGeom prst="line">
              <a:avLst/>
            </a:prstGeom>
            <a:ln w="19050">
              <a:solidFill>
                <a:srgbClr val="FAA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41D44DD-A2E2-2792-CF34-94E2A95D8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388592" y="1873223"/>
            <a:ext cx="3421835" cy="269747"/>
          </a:xfrm>
        </p:spPr>
        <p:txBody>
          <a:bodyPr>
            <a:noAutofit/>
          </a:bodyPr>
          <a:lstStyle>
            <a:lvl1pPr marL="0" indent="0" algn="r">
              <a:buNone/>
              <a:defRPr sz="1400" cap="small" spc="170" baseline="0">
                <a:solidFill>
                  <a:srgbClr val="676767"/>
                </a:solidFill>
                <a:latin typeface="Work Sans SemiBold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64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D7AD-80F8-468C-53B7-2C96344F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2C564-2330-2B91-F5CA-E985AC900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A7DCA-1756-2E10-FACC-2B474EF3D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1511D-548C-55A0-4DB9-C80CC372E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6CE59-1E7B-02CB-0161-5B7A42DF5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8DCDC-3EAA-363E-BF39-AB8A9F02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3DD6-3850-4DF6-8D67-06FAE42BD058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8B5C9-50B3-0358-1125-10C6C4BA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4C29F-0542-EB95-7B63-5B770395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39C4-6B67-5852-FD90-71D7376A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3C7D1-AFE7-0808-82BB-0FB26608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0A6-C9DC-4B1C-9B77-31CAF441461E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AC376-956E-4C4D-8452-F7AE6B61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026E6-9ECE-7EFF-039C-4B86E4B7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B869-3704-420E-9489-1EF10CFAD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2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0F95B5-D818-A8C6-EB7A-93201A808515}"/>
              </a:ext>
            </a:extLst>
          </p:cNvPr>
          <p:cNvGrpSpPr/>
          <p:nvPr userDrawn="1"/>
        </p:nvGrpSpPr>
        <p:grpSpPr>
          <a:xfrm>
            <a:off x="11710704" y="6393782"/>
            <a:ext cx="400050" cy="400050"/>
            <a:chOff x="10029475" y="292768"/>
            <a:chExt cx="400050" cy="4000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1AEC6C-27D3-53F9-DE52-DE40856BDE74}"/>
                </a:ext>
              </a:extLst>
            </p:cNvPr>
            <p:cNvSpPr/>
            <p:nvPr/>
          </p:nvSpPr>
          <p:spPr>
            <a:xfrm>
              <a:off x="10029475" y="292768"/>
              <a:ext cx="400050" cy="400050"/>
            </a:xfrm>
            <a:prstGeom prst="ellipse">
              <a:avLst/>
            </a:prstGeom>
            <a:noFill/>
            <a:ln w="19050">
              <a:solidFill>
                <a:srgbClr val="FAA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5E0C24-55FF-F551-6E8E-53B16A59DF6A}"/>
                </a:ext>
              </a:extLst>
            </p:cNvPr>
            <p:cNvSpPr txBox="1"/>
            <p:nvPr userDrawn="1"/>
          </p:nvSpPr>
          <p:spPr>
            <a:xfrm>
              <a:off x="10029475" y="294937"/>
              <a:ext cx="4000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700" cap="small" baseline="0" dirty="0">
                  <a:solidFill>
                    <a:srgbClr val="676767"/>
                  </a:solidFill>
                  <a:latin typeface="+mj-lt"/>
                </a:rPr>
                <a:t>page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E76616-599F-27AA-85CB-ACE2494216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01484" y="492793"/>
              <a:ext cx="256032" cy="0"/>
            </a:xfrm>
            <a:prstGeom prst="line">
              <a:avLst/>
            </a:prstGeom>
            <a:ln w="19050">
              <a:solidFill>
                <a:srgbClr val="FAA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D3DE9-F032-AD01-B13C-13CB0706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61" y="7098155"/>
            <a:ext cx="2743200" cy="228600"/>
          </a:xfrm>
        </p:spPr>
        <p:txBody>
          <a:bodyPr/>
          <a:lstStyle/>
          <a:p>
            <a:fld id="{3E037788-72FD-48A5-B440-E5AC6C1E1B74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2F7D0-12A0-D53E-22A2-02F49A19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1461" y="7098155"/>
            <a:ext cx="4114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1691-59A0-9FA9-6FC6-47B9E5DA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565232"/>
            <a:ext cx="402336" cy="237744"/>
          </a:xfrm>
        </p:spPr>
        <p:txBody>
          <a:bodyPr/>
          <a:lstStyle>
            <a:lvl1pPr>
              <a:defRPr sz="700">
                <a:solidFill>
                  <a:srgbClr val="676767"/>
                </a:solidFill>
              </a:defRPr>
            </a:lvl1pPr>
          </a:lstStyle>
          <a:p>
            <a:fld id="{DF20B869-3704-420E-9489-1EF10CFADE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BC731E1-3509-9DAB-BE95-E74D48E46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093" r="-20093"/>
          <a:stretch/>
        </p:blipFill>
        <p:spPr>
          <a:xfrm>
            <a:off x="0" y="0"/>
            <a:ext cx="742872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4F281-1DF6-A349-987B-2F31CF44B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111"/>
          <a:stretch/>
        </p:blipFill>
        <p:spPr>
          <a:xfrm>
            <a:off x="8710265" y="697837"/>
            <a:ext cx="3474720" cy="349091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AFBF2D-E63A-DC14-A83F-CA38F033AB57}"/>
              </a:ext>
            </a:extLst>
          </p:cNvPr>
          <p:cNvCxnSpPr/>
          <p:nvPr userDrawn="1"/>
        </p:nvCxnSpPr>
        <p:spPr>
          <a:xfrm>
            <a:off x="657727" y="0"/>
            <a:ext cx="0" cy="685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0">
            <a:extLst>
              <a:ext uri="{FF2B5EF4-FFF2-40B4-BE49-F238E27FC236}">
                <a16:creationId xmlns:a16="http://schemas.microsoft.com/office/drawing/2014/main" id="{1BF64FE0-B5DF-2D95-9237-0857D509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1234440"/>
            <a:ext cx="5678424" cy="502920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241CE-E8BE-C794-BED6-5602560D1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388592" y="1873223"/>
            <a:ext cx="3421835" cy="269747"/>
          </a:xfrm>
        </p:spPr>
        <p:txBody>
          <a:bodyPr>
            <a:noAutofit/>
          </a:bodyPr>
          <a:lstStyle>
            <a:lvl1pPr marL="0" indent="0" algn="r">
              <a:buNone/>
              <a:defRPr sz="1400" cap="small" spc="170" baseline="0">
                <a:solidFill>
                  <a:srgbClr val="676767"/>
                </a:solidFill>
                <a:latin typeface="Work Sans SemiBold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65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43818-E332-686C-2A76-8004A251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F26BB-59A7-147B-3917-EAD1E188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BE7F-CD68-C62D-D5CB-032AB8C0A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29232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small" baseline="0">
                <a:solidFill>
                  <a:schemeClr val="tx1">
                    <a:tint val="75000"/>
                  </a:schemeClr>
                </a:solidFill>
                <a:latin typeface="Work Sans SemiBold" pitchFamily="2" charset="0"/>
              </a:defRPr>
            </a:lvl1pPr>
          </a:lstStyle>
          <a:p>
            <a:fld id="{D452C62E-5E1D-4080-9777-916CAA7D0F47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133F-AE80-FBE3-8163-8261D713D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29232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small" baseline="0">
                <a:solidFill>
                  <a:schemeClr val="tx1">
                    <a:tint val="75000"/>
                  </a:schemeClr>
                </a:solidFill>
                <a:latin typeface="Work Sans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32791-11B1-DBBE-DC48-2035C9E10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29232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small" baseline="0">
                <a:solidFill>
                  <a:schemeClr val="tx1">
                    <a:tint val="75000"/>
                  </a:schemeClr>
                </a:solidFill>
                <a:latin typeface="Work Sans SemiBold" pitchFamily="2" charset="0"/>
              </a:defRPr>
            </a:lvl1pPr>
          </a:lstStyle>
          <a:p>
            <a:fld id="{DF20B869-3704-420E-9489-1EF10CFAD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small" normalizeH="0" baseline="0">
          <a:solidFill>
            <a:schemeClr val="tx1"/>
          </a:solidFill>
          <a:latin typeface="Work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Work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6EDD73-DE75-8885-8A16-654C6D35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76" y="3835800"/>
            <a:ext cx="10515600" cy="1652007"/>
          </a:xfrm>
        </p:spPr>
        <p:txBody>
          <a:bodyPr/>
          <a:lstStyle/>
          <a:p>
            <a:r>
              <a:rPr lang="en-US" sz="13800" dirty="0"/>
              <a:t>marketing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092300-6E15-D3A8-10DE-CE49CD10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777" y="4895387"/>
            <a:ext cx="10515600" cy="893182"/>
          </a:xfrm>
        </p:spPr>
        <p:txBody>
          <a:bodyPr/>
          <a:lstStyle/>
          <a:p>
            <a:r>
              <a:rPr lang="en-US" dirty="0">
                <a:latin typeface="+mj-lt"/>
              </a:rPr>
              <a:t>vision </a:t>
            </a:r>
            <a:r>
              <a:rPr lang="en-US" sz="7200" dirty="0">
                <a:solidFill>
                  <a:srgbClr val="676767"/>
                </a:solidFill>
                <a:latin typeface="+mj-lt"/>
              </a:rPr>
              <a:t>&amp;</a:t>
            </a:r>
            <a:r>
              <a:rPr lang="en-US" dirty="0">
                <a:latin typeface="+mj-lt"/>
              </a:rPr>
              <a:t> strategy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204B15-5FB9-0D24-62F8-B28E197ECC4F}"/>
              </a:ext>
            </a:extLst>
          </p:cNvPr>
          <p:cNvGrpSpPr/>
          <p:nvPr/>
        </p:nvGrpSpPr>
        <p:grpSpPr>
          <a:xfrm>
            <a:off x="10029475" y="292768"/>
            <a:ext cx="1143001" cy="1143000"/>
            <a:chOff x="10029475" y="292768"/>
            <a:chExt cx="1143001" cy="1143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763D93-1454-4B19-EA58-A22DD80E3551}"/>
                </a:ext>
              </a:extLst>
            </p:cNvPr>
            <p:cNvGrpSpPr/>
            <p:nvPr userDrawn="1"/>
          </p:nvGrpSpPr>
          <p:grpSpPr>
            <a:xfrm>
              <a:off x="10029475" y="292768"/>
              <a:ext cx="1143001" cy="1143000"/>
              <a:chOff x="10029476" y="292768"/>
              <a:chExt cx="1143001" cy="1143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00FA0AB-E352-A373-1ECD-CDC057268465}"/>
                  </a:ext>
                </a:extLst>
              </p:cNvPr>
              <p:cNvSpPr/>
              <p:nvPr/>
            </p:nvSpPr>
            <p:spPr>
              <a:xfrm>
                <a:off x="10029476" y="292768"/>
                <a:ext cx="1143000" cy="1143000"/>
              </a:xfrm>
              <a:prstGeom prst="ellipse">
                <a:avLst/>
              </a:prstGeom>
              <a:noFill/>
              <a:ln w="31750">
                <a:solidFill>
                  <a:srgbClr val="FAAF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566A3-1F9E-6902-062D-A52EAAAD6DE2}"/>
                  </a:ext>
                </a:extLst>
              </p:cNvPr>
              <p:cNvSpPr txBox="1"/>
              <p:nvPr/>
            </p:nvSpPr>
            <p:spPr>
              <a:xfrm>
                <a:off x="10029477" y="399788"/>
                <a:ext cx="1143000" cy="81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1400" dirty="0">
                    <a:solidFill>
                      <a:srgbClr val="676767"/>
                    </a:solidFill>
                    <a:latin typeface="+mj-lt"/>
                  </a:rPr>
                  <a:t>11.07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1400" dirty="0">
                    <a:solidFill>
                      <a:srgbClr val="676767"/>
                    </a:solidFill>
                    <a:latin typeface="+mj-lt"/>
                  </a:rPr>
                  <a:t>2022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99CF35E-8775-B69D-8CD0-534BF69A27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235216" y="864268"/>
              <a:ext cx="731520" cy="0"/>
            </a:xfrm>
            <a:prstGeom prst="line">
              <a:avLst/>
            </a:prstGeom>
            <a:ln w="31750">
              <a:solidFill>
                <a:srgbClr val="FAA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02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240527-0751-7A5D-2591-B0D83426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" y="3521241"/>
            <a:ext cx="3906253" cy="1106908"/>
          </a:xfrm>
          <a:ln w="3175">
            <a:noFill/>
          </a:ln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4000" dirty="0">
                <a:solidFill>
                  <a:srgbClr val="FAAF1D"/>
                </a:solidFill>
              </a:rPr>
              <a:t>marketing and assets: </a:t>
            </a:r>
            <a:r>
              <a:rPr lang="en-US" dirty="0">
                <a:solidFill>
                  <a:srgbClr val="FAAF1D"/>
                </a:solidFill>
              </a:rPr>
              <a:t>3.0</a:t>
            </a:r>
            <a:endParaRPr lang="en-US" sz="4000" dirty="0">
              <a:solidFill>
                <a:srgbClr val="FAAF1D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C477D4-2FD8-B742-4100-DC7496BE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6" y="4620128"/>
            <a:ext cx="11478126" cy="2149639"/>
          </a:xfrm>
          <a:ln w="3175"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000" b="1" dirty="0"/>
              <a:t>Audit</a:t>
            </a:r>
            <a:r>
              <a:rPr lang="en-US" sz="2000" dirty="0"/>
              <a:t>. </a:t>
            </a:r>
            <a:r>
              <a:rPr lang="en-US" sz="2000" b="1" dirty="0"/>
              <a:t>Interview</a:t>
            </a:r>
            <a:r>
              <a:rPr lang="en-US" sz="2000" dirty="0"/>
              <a:t>. </a:t>
            </a:r>
            <a:r>
              <a:rPr lang="en-US" sz="2000" b="1" dirty="0"/>
              <a:t>Analyze</a:t>
            </a:r>
            <a:r>
              <a:rPr lang="en-US" sz="2000" dirty="0"/>
              <a:t>. These actions provide a sound basis for viability assessment.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000" b="1" dirty="0"/>
              <a:t>Audit everything for performance and ask questions</a:t>
            </a:r>
            <a:r>
              <a:rPr lang="en-US" sz="2000" dirty="0"/>
              <a:t> during the onboarding period. For example: is design consistent? Does messaging track x-channel? What are internal stakeholders’ experiences? Website analytics reveal…? Is there engagement x-socials? Are emails opened and click-throughs high?? Top performers will become apparent.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B208AE-1BB5-F4FB-1BEC-B32D5084B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510" y="359192"/>
            <a:ext cx="11446916" cy="30216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80EF66-5E64-E1CB-94AC-39B2616AD7CD}"/>
              </a:ext>
            </a:extLst>
          </p:cNvPr>
          <p:cNvCxnSpPr>
            <a:cxnSpLocks/>
          </p:cNvCxnSpPr>
          <p:nvPr/>
        </p:nvCxnSpPr>
        <p:spPr>
          <a:xfrm>
            <a:off x="3092436" y="4276486"/>
            <a:ext cx="548640" cy="0"/>
          </a:xfrm>
          <a:prstGeom prst="line">
            <a:avLst/>
          </a:prstGeom>
          <a:ln w="47625">
            <a:solidFill>
              <a:srgbClr val="FA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7F219-235A-0896-DCBE-8764F12D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309" y="6565232"/>
            <a:ext cx="400049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7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240527-0751-7A5D-2591-B0D83426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" y="3521241"/>
            <a:ext cx="3906253" cy="1106908"/>
          </a:xfrm>
          <a:ln w="3175">
            <a:noFill/>
          </a:ln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4000" dirty="0">
                <a:solidFill>
                  <a:srgbClr val="FAAF1D"/>
                </a:solidFill>
              </a:rPr>
              <a:t>recommended solution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C477D4-2FD8-B742-4100-DC7496BE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6" y="4620128"/>
            <a:ext cx="11478126" cy="2149639"/>
          </a:xfrm>
          <a:ln w="3175"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000" b="1" dirty="0"/>
              <a:t>Analyze</a:t>
            </a:r>
            <a:r>
              <a:rPr lang="en-US" sz="2000" dirty="0"/>
              <a:t>. </a:t>
            </a:r>
            <a:r>
              <a:rPr lang="en-US" sz="2000" b="1" dirty="0"/>
              <a:t>Implement</a:t>
            </a:r>
            <a:r>
              <a:rPr lang="en-US" sz="2000" dirty="0"/>
              <a:t>. </a:t>
            </a:r>
            <a:r>
              <a:rPr lang="en-US" sz="2000" b="1" dirty="0"/>
              <a:t>Track</a:t>
            </a:r>
            <a:r>
              <a:rPr lang="en-US" sz="2000" dirty="0"/>
              <a:t>. </a:t>
            </a:r>
            <a:r>
              <a:rPr lang="en-US" sz="2000" b="1" dirty="0"/>
              <a:t>Repeat</a:t>
            </a:r>
            <a:r>
              <a:rPr lang="en-US" sz="2000" dirty="0"/>
              <a:t>. Four steps toward an effective Marketing strategy.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000" dirty="0"/>
              <a:t>Onboarding should yield an informal audit. Use it as the baseline to </a:t>
            </a:r>
            <a:r>
              <a:rPr lang="en-US" sz="2000" b="1" dirty="0"/>
              <a:t>conduct a perception study</a:t>
            </a:r>
            <a:r>
              <a:rPr lang="en-US" sz="2000" dirty="0"/>
              <a:t> and </a:t>
            </a:r>
            <a:r>
              <a:rPr lang="en-US" sz="2000" b="1" dirty="0"/>
              <a:t>draft an evidence-based marketing plan framework</a:t>
            </a:r>
            <a:r>
              <a:rPr lang="en-US" sz="2000" dirty="0"/>
              <a:t>. Use these tools to produce a strategy steeped in proven growth marketing methodologies, that is anchored by a planned “always-on marketing communications” calendar. </a:t>
            </a:r>
          </a:p>
        </p:txBody>
      </p:sp>
      <p:pic>
        <p:nvPicPr>
          <p:cNvPr id="12" name="Picture 11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97B208AE-1BB5-F4FB-1BEC-B32D5084B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359192"/>
            <a:ext cx="11478127" cy="30216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80EF66-5E64-E1CB-94AC-39B2616AD7CD}"/>
              </a:ext>
            </a:extLst>
          </p:cNvPr>
          <p:cNvCxnSpPr>
            <a:cxnSpLocks/>
          </p:cNvCxnSpPr>
          <p:nvPr/>
        </p:nvCxnSpPr>
        <p:spPr>
          <a:xfrm>
            <a:off x="2695074" y="4289259"/>
            <a:ext cx="548640" cy="0"/>
          </a:xfrm>
          <a:prstGeom prst="line">
            <a:avLst/>
          </a:prstGeom>
          <a:ln w="47625">
            <a:solidFill>
              <a:srgbClr val="FA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C8631-C1FB-79F3-1CAD-7285B7E6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64" y="6565232"/>
            <a:ext cx="400049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7C8701A-81DC-7879-7747-B5E1BE66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vision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6272D04-0DAE-F662-01B4-1D2862616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632" y="3255762"/>
            <a:ext cx="3280300" cy="3326059"/>
          </a:xfrm>
        </p:spPr>
        <p:txBody>
          <a:bodyPr>
            <a:normAutofit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000" dirty="0"/>
              <a:t>Nascent in-house Marketing Department must contribute to achieving 20% increase in revenue, while instituting mission-driven strategy that effectively supports the Company’s values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07606F8-E3CD-AF8D-E7ED-812DBE499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468" y="3255762"/>
            <a:ext cx="3282696" cy="3313191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000" dirty="0"/>
              <a:t>Company stands to benefit from an ‘always on’ marketing strategy across the funnel</a:t>
            </a:r>
          </a:p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000" dirty="0"/>
              <a:t>Use tactics that raise awareness, produce leads, and support revenue generation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A7F05-39D3-2BFC-F4A0-6E1BF5F6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3" y="6565392"/>
            <a:ext cx="402336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D5D2251-06DD-CCD5-8C55-EE3707FE72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53952" y="3255762"/>
            <a:ext cx="3282696" cy="3313190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000" dirty="0"/>
              <a:t>Limited budget</a:t>
            </a:r>
          </a:p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000" dirty="0"/>
              <a:t>‘Jumbled’ marketing assets, channel usage</a:t>
            </a:r>
          </a:p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000" dirty="0"/>
              <a:t>Brand &amp; Messaging must resonate with enterprise- </a:t>
            </a:r>
            <a:r>
              <a:rPr lang="en-US" sz="2000" b="1" dirty="0"/>
              <a:t>and</a:t>
            </a:r>
            <a:r>
              <a:rPr lang="en-US" sz="2000" dirty="0"/>
              <a:t> ecosystem-level audiences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58CF6-6A4C-7F8D-8BED-0F5620618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marketing vision </a:t>
            </a:r>
            <a:r>
              <a:rPr lang="en-US" sz="1200" dirty="0"/>
              <a:t>&amp;</a:t>
            </a:r>
            <a:r>
              <a:rPr lang="en-US" dirty="0"/>
              <a:t> drivers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DDB1E9-45FE-022A-6C97-74A46E6DAD8B}"/>
              </a:ext>
            </a:extLst>
          </p:cNvPr>
          <p:cNvSpPr>
            <a:spLocks noChangeAspect="1"/>
          </p:cNvSpPr>
          <p:nvPr/>
        </p:nvSpPr>
        <p:spPr>
          <a:xfrm>
            <a:off x="1189336" y="2829258"/>
            <a:ext cx="408967" cy="408967"/>
          </a:xfrm>
          <a:prstGeom prst="ellipse">
            <a:avLst/>
          </a:prstGeom>
          <a:solidFill>
            <a:srgbClr val="FAAF1D"/>
          </a:solidFill>
          <a:ln w="31750">
            <a:solidFill>
              <a:srgbClr val="FAA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33B587-59ED-9BB6-4441-15F0612D3F0A}"/>
              </a:ext>
            </a:extLst>
          </p:cNvPr>
          <p:cNvCxnSpPr>
            <a:cxnSpLocks/>
          </p:cNvCxnSpPr>
          <p:nvPr/>
        </p:nvCxnSpPr>
        <p:spPr>
          <a:xfrm>
            <a:off x="3910820" y="631361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9E22AA2-9B44-75C3-6EEA-D75F7E76A6CF}"/>
              </a:ext>
            </a:extLst>
          </p:cNvPr>
          <p:cNvSpPr>
            <a:spLocks noChangeAspect="1"/>
          </p:cNvSpPr>
          <p:nvPr/>
        </p:nvSpPr>
        <p:spPr>
          <a:xfrm>
            <a:off x="4913633" y="2829258"/>
            <a:ext cx="408967" cy="408967"/>
          </a:xfrm>
          <a:prstGeom prst="ellipse">
            <a:avLst/>
          </a:prstGeom>
          <a:solidFill>
            <a:srgbClr val="FAAF1D"/>
          </a:solidFill>
          <a:ln w="31750">
            <a:solidFill>
              <a:srgbClr val="FAA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980F2B-88A0-8646-E8B4-F5C7CEC5F746}"/>
              </a:ext>
            </a:extLst>
          </p:cNvPr>
          <p:cNvSpPr>
            <a:spLocks noChangeAspect="1"/>
          </p:cNvSpPr>
          <p:nvPr/>
        </p:nvSpPr>
        <p:spPr>
          <a:xfrm>
            <a:off x="8528746" y="2829258"/>
            <a:ext cx="408967" cy="408967"/>
          </a:xfrm>
          <a:prstGeom prst="ellipse">
            <a:avLst/>
          </a:prstGeom>
          <a:solidFill>
            <a:srgbClr val="FAAF1D"/>
          </a:solidFill>
          <a:ln w="31750">
            <a:solidFill>
              <a:srgbClr val="FAA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BEE6B8-317E-EA72-DBE6-ACC09F8250CF}"/>
              </a:ext>
            </a:extLst>
          </p:cNvPr>
          <p:cNvSpPr txBox="1"/>
          <p:nvPr/>
        </p:nvSpPr>
        <p:spPr>
          <a:xfrm>
            <a:off x="1066512" y="1134281"/>
            <a:ext cx="10632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“Implement </a:t>
            </a:r>
            <a:r>
              <a:rPr lang="en-US" sz="2600" b="1" dirty="0"/>
              <a:t>THE</a:t>
            </a:r>
            <a:r>
              <a:rPr lang="en-US" sz="2600" dirty="0"/>
              <a:t> most </a:t>
            </a:r>
            <a:r>
              <a:rPr lang="en-US" sz="2600" b="1" i="1" dirty="0"/>
              <a:t>awesome</a:t>
            </a:r>
            <a:r>
              <a:rPr lang="en-US" sz="2600" dirty="0"/>
              <a:t> marketing experience for the Company's external audiences and the Department's internal clients…so that all flock to us like a moth to a flame.”</a:t>
            </a:r>
          </a:p>
        </p:txBody>
      </p:sp>
    </p:spTree>
    <p:extLst>
      <p:ext uri="{BB962C8B-B14F-4D97-AF65-F5344CB8AC3E}">
        <p14:creationId xmlns:p14="http://schemas.microsoft.com/office/powerpoint/2010/main" val="83870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E86F94-D113-BC46-8655-61DF0CBD3674}"/>
              </a:ext>
            </a:extLst>
          </p:cNvPr>
          <p:cNvCxnSpPr/>
          <p:nvPr/>
        </p:nvCxnSpPr>
        <p:spPr>
          <a:xfrm>
            <a:off x="1357232" y="4668888"/>
            <a:ext cx="9703558" cy="0"/>
          </a:xfrm>
          <a:prstGeom prst="line">
            <a:avLst/>
          </a:prstGeom>
          <a:ln>
            <a:solidFill>
              <a:srgbClr val="676767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2D16090A-AB42-B994-381D-5CF25553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analyze. implement. track. repeat.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94F6EB-AEC6-971B-E474-550E8C9F3945}"/>
              </a:ext>
            </a:extLst>
          </p:cNvPr>
          <p:cNvGrpSpPr/>
          <p:nvPr/>
        </p:nvGrpSpPr>
        <p:grpSpPr>
          <a:xfrm>
            <a:off x="1337622" y="3839746"/>
            <a:ext cx="4325898" cy="276999"/>
            <a:chOff x="1899292" y="5453273"/>
            <a:chExt cx="4325898" cy="27699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07E092-5FDB-7DB0-C070-5FDEBFEBE2DE}"/>
                </a:ext>
              </a:extLst>
            </p:cNvPr>
            <p:cNvCxnSpPr>
              <a:cxnSpLocks/>
            </p:cNvCxnSpPr>
            <p:nvPr/>
          </p:nvCxnSpPr>
          <p:spPr>
            <a:xfrm>
              <a:off x="1899292" y="5591772"/>
              <a:ext cx="4325898" cy="0"/>
            </a:xfrm>
            <a:prstGeom prst="line">
              <a:avLst/>
            </a:prstGeom>
            <a:ln w="9525">
              <a:solidFill>
                <a:srgbClr val="FAAF1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B3DD85-9180-CA69-9D6A-35B9273BAC4A}"/>
                </a:ext>
              </a:extLst>
            </p:cNvPr>
            <p:cNvSpPr txBox="1"/>
            <p:nvPr/>
          </p:nvSpPr>
          <p:spPr>
            <a:xfrm>
              <a:off x="3336329" y="5453273"/>
              <a:ext cx="145182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AF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Campaign period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9CF08-3BCC-9541-3401-01B279BB16A6}"/>
              </a:ext>
            </a:extLst>
          </p:cNvPr>
          <p:cNvGrpSpPr/>
          <p:nvPr/>
        </p:nvGrpSpPr>
        <p:grpSpPr>
          <a:xfrm>
            <a:off x="1357232" y="3447596"/>
            <a:ext cx="1632504" cy="276999"/>
            <a:chOff x="1375372" y="3078845"/>
            <a:chExt cx="1632504" cy="27699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94B8851-E28F-8ACC-6E56-C73075A3EF89}"/>
                </a:ext>
              </a:extLst>
            </p:cNvPr>
            <p:cNvCxnSpPr>
              <a:cxnSpLocks/>
            </p:cNvCxnSpPr>
            <p:nvPr/>
          </p:nvCxnSpPr>
          <p:spPr>
            <a:xfrm>
              <a:off x="1375372" y="3217344"/>
              <a:ext cx="1632504" cy="0"/>
            </a:xfrm>
            <a:prstGeom prst="line">
              <a:avLst/>
            </a:prstGeom>
            <a:ln w="9525">
              <a:solidFill>
                <a:srgbClr val="FAAF1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465AA0-A554-19AD-A0B2-0D07ABA1443A}"/>
                </a:ext>
              </a:extLst>
            </p:cNvPr>
            <p:cNvSpPr txBox="1"/>
            <p:nvPr/>
          </p:nvSpPr>
          <p:spPr>
            <a:xfrm>
              <a:off x="1474694" y="3078845"/>
              <a:ext cx="143386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AF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Redesign assets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1CDB9F-64ED-DFC4-BB64-815BD0054C3D}"/>
              </a:ext>
            </a:extLst>
          </p:cNvPr>
          <p:cNvGrpSpPr/>
          <p:nvPr/>
        </p:nvGrpSpPr>
        <p:grpSpPr>
          <a:xfrm>
            <a:off x="1337622" y="3009677"/>
            <a:ext cx="1632504" cy="276999"/>
            <a:chOff x="1288648" y="2381331"/>
            <a:chExt cx="1632504" cy="27699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CA0FB47-8F5F-0BA1-88FD-6389FC6B4422}"/>
                </a:ext>
              </a:extLst>
            </p:cNvPr>
            <p:cNvCxnSpPr>
              <a:cxnSpLocks/>
            </p:cNvCxnSpPr>
            <p:nvPr/>
          </p:nvCxnSpPr>
          <p:spPr>
            <a:xfrm>
              <a:off x="1288648" y="2519830"/>
              <a:ext cx="1632504" cy="0"/>
            </a:xfrm>
            <a:prstGeom prst="line">
              <a:avLst/>
            </a:prstGeom>
            <a:ln w="9525">
              <a:solidFill>
                <a:srgbClr val="FAAF1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4DFB29-2100-9FB7-ABBC-7F3488A6DD78}"/>
                </a:ext>
              </a:extLst>
            </p:cNvPr>
            <p:cNvSpPr txBox="1"/>
            <p:nvPr/>
          </p:nvSpPr>
          <p:spPr>
            <a:xfrm>
              <a:off x="1378988" y="2381331"/>
              <a:ext cx="145182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AF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Perception study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3B77D7-DCF8-9070-38EC-8BDBF8D93CAF}"/>
              </a:ext>
            </a:extLst>
          </p:cNvPr>
          <p:cNvCxnSpPr>
            <a:cxnSpLocks/>
          </p:cNvCxnSpPr>
          <p:nvPr/>
        </p:nvCxnSpPr>
        <p:spPr>
          <a:xfrm>
            <a:off x="2921152" y="4438585"/>
            <a:ext cx="2742368" cy="0"/>
          </a:xfrm>
          <a:prstGeom prst="line">
            <a:avLst/>
          </a:prstGeom>
          <a:ln w="9525">
            <a:solidFill>
              <a:srgbClr val="FAAF1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FC6E7D-6E55-578E-4FF6-63B4B1FEC701}"/>
              </a:ext>
            </a:extLst>
          </p:cNvPr>
          <p:cNvSpPr txBox="1"/>
          <p:nvPr/>
        </p:nvSpPr>
        <p:spPr>
          <a:xfrm>
            <a:off x="3466697" y="4300086"/>
            <a:ext cx="1651279" cy="276999"/>
          </a:xfrm>
          <a:prstGeom prst="rect">
            <a:avLst/>
          </a:prstGeom>
          <a:solidFill>
            <a:schemeClr val="bg1"/>
          </a:solidFill>
          <a:ln>
            <a:solidFill>
              <a:srgbClr val="FAAF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Spend optimized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15608E-7F1D-0B4D-6A47-FAFA935805FE}"/>
              </a:ext>
            </a:extLst>
          </p:cNvPr>
          <p:cNvGrpSpPr/>
          <p:nvPr/>
        </p:nvGrpSpPr>
        <p:grpSpPr>
          <a:xfrm>
            <a:off x="4693916" y="5888422"/>
            <a:ext cx="2147279" cy="276999"/>
            <a:chOff x="5850092" y="6077709"/>
            <a:chExt cx="2147279" cy="27699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5628847-B848-9632-D6C6-EF72A6841DDB}"/>
                </a:ext>
              </a:extLst>
            </p:cNvPr>
            <p:cNvCxnSpPr>
              <a:cxnSpLocks/>
            </p:cNvCxnSpPr>
            <p:nvPr/>
          </p:nvCxnSpPr>
          <p:spPr>
            <a:xfrm>
              <a:off x="5850092" y="6216208"/>
              <a:ext cx="2147279" cy="0"/>
            </a:xfrm>
            <a:prstGeom prst="line">
              <a:avLst/>
            </a:prstGeom>
            <a:ln w="9525">
              <a:solidFill>
                <a:srgbClr val="FAAF1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B9EE84-C4FC-DC31-2B67-684D3110B499}"/>
                </a:ext>
              </a:extLst>
            </p:cNvPr>
            <p:cNvSpPr txBox="1"/>
            <p:nvPr/>
          </p:nvSpPr>
          <p:spPr>
            <a:xfrm>
              <a:off x="6206748" y="6077709"/>
              <a:ext cx="143396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AF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Refine personas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117728F-B72A-BA32-77C9-4A0174D75B1E}"/>
              </a:ext>
            </a:extLst>
          </p:cNvPr>
          <p:cNvGrpSpPr/>
          <p:nvPr/>
        </p:nvGrpSpPr>
        <p:grpSpPr>
          <a:xfrm>
            <a:off x="5850092" y="5472924"/>
            <a:ext cx="3962583" cy="276999"/>
            <a:chOff x="5850092" y="5732236"/>
            <a:chExt cx="3962583" cy="27699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DBB8BF-DB0A-718D-B4B3-B3F50291DB9D}"/>
                </a:ext>
              </a:extLst>
            </p:cNvPr>
            <p:cNvCxnSpPr>
              <a:cxnSpLocks/>
            </p:cNvCxnSpPr>
            <p:nvPr/>
          </p:nvCxnSpPr>
          <p:spPr>
            <a:xfrm>
              <a:off x="5850092" y="5870735"/>
              <a:ext cx="3962583" cy="0"/>
            </a:xfrm>
            <a:prstGeom prst="line">
              <a:avLst/>
            </a:prstGeom>
            <a:ln w="9525">
              <a:solidFill>
                <a:srgbClr val="FAAF1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B790E2-B1D2-DDE7-16F2-ABC42690F09D}"/>
                </a:ext>
              </a:extLst>
            </p:cNvPr>
            <p:cNvSpPr txBox="1"/>
            <p:nvPr/>
          </p:nvSpPr>
          <p:spPr>
            <a:xfrm>
              <a:off x="6936819" y="5732236"/>
              <a:ext cx="178912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AF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Budget reallocations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7CA1213-8B46-A80B-DA52-BE6E7CA74830}"/>
              </a:ext>
            </a:extLst>
          </p:cNvPr>
          <p:cNvGrpSpPr/>
          <p:nvPr/>
        </p:nvGrpSpPr>
        <p:grpSpPr>
          <a:xfrm>
            <a:off x="5217703" y="4580476"/>
            <a:ext cx="1195754" cy="646126"/>
            <a:chOff x="5217703" y="5594472"/>
            <a:chExt cx="1195754" cy="6461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0B1E0C-12B0-037A-A194-F8550A9FAC49}"/>
                </a:ext>
              </a:extLst>
            </p:cNvPr>
            <p:cNvGrpSpPr/>
            <p:nvPr/>
          </p:nvGrpSpPr>
          <p:grpSpPr>
            <a:xfrm>
              <a:off x="5726426" y="5594472"/>
              <a:ext cx="178308" cy="178308"/>
              <a:chOff x="5584725" y="4397043"/>
              <a:chExt cx="178308" cy="17830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E10F30A-2BAB-23F8-8710-64DCA77C77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725" y="4397043"/>
                <a:ext cx="178308" cy="178308"/>
              </a:xfrm>
              <a:prstGeom prst="ellipse">
                <a:avLst/>
              </a:prstGeom>
              <a:solidFill>
                <a:srgbClr val="F1F1F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j-l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625FB3-6ABF-FBF3-9503-B25779A128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25855" y="4438173"/>
                <a:ext cx="96049" cy="96049"/>
              </a:xfrm>
              <a:prstGeom prst="ellipse">
                <a:avLst/>
              </a:prstGeom>
              <a:solidFill>
                <a:srgbClr val="FAAF1D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j-lt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1E14A8-27D9-BD4D-D38D-A95E4B7D9FBD}"/>
                </a:ext>
              </a:extLst>
            </p:cNvPr>
            <p:cNvSpPr txBox="1"/>
            <p:nvPr/>
          </p:nvSpPr>
          <p:spPr>
            <a:xfrm>
              <a:off x="5217703" y="5778933"/>
              <a:ext cx="1195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YEAR 1</a:t>
              </a:r>
            </a:p>
            <a:p>
              <a:pPr algn="ctr"/>
              <a:r>
                <a:rPr lang="en-US" sz="1200" dirty="0"/>
                <a:t>(EO FY22/23)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DC2E9A-2559-7091-4B88-EB04DAD28FB9}"/>
              </a:ext>
            </a:extLst>
          </p:cNvPr>
          <p:cNvGrpSpPr/>
          <p:nvPr/>
        </p:nvGrpSpPr>
        <p:grpSpPr>
          <a:xfrm>
            <a:off x="7700961" y="4580476"/>
            <a:ext cx="178308" cy="178308"/>
            <a:chOff x="5584725" y="4397043"/>
            <a:chExt cx="178308" cy="17830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3CEA29-F642-923C-AA3E-3FE24AA6CC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4725" y="4397043"/>
              <a:ext cx="178308" cy="178308"/>
            </a:xfrm>
            <a:prstGeom prst="ellipse">
              <a:avLst/>
            </a:prstGeom>
            <a:solidFill>
              <a:srgbClr val="F1F1F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CB11A29-E2B4-2893-5A22-C50C4E506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5855" y="4438173"/>
              <a:ext cx="96049" cy="96049"/>
            </a:xfrm>
            <a:prstGeom prst="ellipse">
              <a:avLst/>
            </a:prstGeom>
            <a:solidFill>
              <a:srgbClr val="FAAF1D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3C6645C-2D3A-D91E-AE3C-51C92F7C7C77}"/>
              </a:ext>
            </a:extLst>
          </p:cNvPr>
          <p:cNvSpPr txBox="1"/>
          <p:nvPr/>
        </p:nvSpPr>
        <p:spPr>
          <a:xfrm>
            <a:off x="7192238" y="4764937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YEAR 3</a:t>
            </a:r>
          </a:p>
          <a:p>
            <a:pPr algn="ctr"/>
            <a:r>
              <a:rPr lang="en-US" sz="1200" dirty="0"/>
              <a:t>(EO FY24/25)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CDD27F-4441-1399-7529-408512E62A6B}"/>
              </a:ext>
            </a:extLst>
          </p:cNvPr>
          <p:cNvGrpSpPr/>
          <p:nvPr/>
        </p:nvGrpSpPr>
        <p:grpSpPr>
          <a:xfrm>
            <a:off x="9166773" y="4579734"/>
            <a:ext cx="1195754" cy="646868"/>
            <a:chOff x="9166773" y="5593730"/>
            <a:chExt cx="1195754" cy="6468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B275543-19F0-D4F7-B9DB-08C538940D76}"/>
                </a:ext>
              </a:extLst>
            </p:cNvPr>
            <p:cNvGrpSpPr/>
            <p:nvPr/>
          </p:nvGrpSpPr>
          <p:grpSpPr>
            <a:xfrm>
              <a:off x="9675496" y="5593730"/>
              <a:ext cx="178308" cy="178308"/>
              <a:chOff x="5584725" y="4397043"/>
              <a:chExt cx="178308" cy="17830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82B3C27-68C2-2552-B2C1-105D69568C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725" y="4397043"/>
                <a:ext cx="178308" cy="178308"/>
              </a:xfrm>
              <a:prstGeom prst="ellipse">
                <a:avLst/>
              </a:prstGeom>
              <a:solidFill>
                <a:srgbClr val="F1F1F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D62C1A9-5A63-0839-A9FA-B41296EF1C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25855" y="4438173"/>
                <a:ext cx="96049" cy="96049"/>
              </a:xfrm>
              <a:prstGeom prst="ellipse">
                <a:avLst/>
              </a:prstGeom>
              <a:solidFill>
                <a:srgbClr val="FAAF1D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j-lt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7C9181-2A47-1983-A9FF-D6254A46DF90}"/>
                </a:ext>
              </a:extLst>
            </p:cNvPr>
            <p:cNvSpPr txBox="1"/>
            <p:nvPr/>
          </p:nvSpPr>
          <p:spPr>
            <a:xfrm>
              <a:off x="9166773" y="5778933"/>
              <a:ext cx="1195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YEAR 5</a:t>
              </a:r>
            </a:p>
            <a:p>
              <a:pPr algn="ctr"/>
              <a:r>
                <a:rPr lang="en-US" sz="1200" dirty="0"/>
                <a:t>(EO FY26/27)</a:t>
              </a:r>
            </a:p>
          </p:txBody>
        </p: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6B65D256-0A0B-3C6B-26A2-B8281E1C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86146">
            <a:off x="5627087" y="747290"/>
            <a:ext cx="526066" cy="3153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2186C3A-0A85-7309-915A-DD6AB8091E3C}"/>
              </a:ext>
            </a:extLst>
          </p:cNvPr>
          <p:cNvSpPr txBox="1"/>
          <p:nvPr/>
        </p:nvSpPr>
        <p:spPr>
          <a:xfrm>
            <a:off x="5523171" y="759977"/>
            <a:ext cx="286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dirty="0">
                <a:latin typeface="+mj-lt"/>
              </a:rPr>
              <a:t>learn</a:t>
            </a:r>
            <a:r>
              <a:rPr lang="en-US" sz="5400" cap="small" dirty="0">
                <a:solidFill>
                  <a:srgbClr val="FAAF1D"/>
                </a:solidFill>
                <a:latin typeface="+mj-lt"/>
              </a:rPr>
              <a:t>.</a:t>
            </a:r>
            <a:endParaRPr lang="en-US" sz="5400" cap="small" dirty="0">
              <a:solidFill>
                <a:srgbClr val="FAAF1D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C003BB-E43A-C247-7830-625E707AE42F}"/>
              </a:ext>
            </a:extLst>
          </p:cNvPr>
          <p:cNvSpPr txBox="1"/>
          <p:nvPr/>
        </p:nvSpPr>
        <p:spPr>
          <a:xfrm>
            <a:off x="9097401" y="1055178"/>
            <a:ext cx="28677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study findings to inform persona and Audience-specific  messaging creation </a:t>
            </a:r>
          </a:p>
          <a:p>
            <a:endParaRPr lang="en-US" sz="1100" dirty="0"/>
          </a:p>
          <a:p>
            <a:r>
              <a:rPr lang="en-US" sz="2000" dirty="0"/>
              <a:t>Test and learn during the campaign while tracking progress and optimizing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307E52-370D-72FD-3894-9425DC0C3752}"/>
              </a:ext>
            </a:extLst>
          </p:cNvPr>
          <p:cNvGrpSpPr/>
          <p:nvPr/>
        </p:nvGrpSpPr>
        <p:grpSpPr>
          <a:xfrm>
            <a:off x="6514974" y="6208151"/>
            <a:ext cx="4325898" cy="276999"/>
            <a:chOff x="-208243" y="5606205"/>
            <a:chExt cx="4325898" cy="276999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75B5171-B480-7262-C434-E809BFE93F4E}"/>
                </a:ext>
              </a:extLst>
            </p:cNvPr>
            <p:cNvCxnSpPr>
              <a:cxnSpLocks/>
            </p:cNvCxnSpPr>
            <p:nvPr/>
          </p:nvCxnSpPr>
          <p:spPr>
            <a:xfrm>
              <a:off x="-208243" y="5744704"/>
              <a:ext cx="4325898" cy="0"/>
            </a:xfrm>
            <a:prstGeom prst="line">
              <a:avLst/>
            </a:prstGeom>
            <a:ln w="9525">
              <a:solidFill>
                <a:srgbClr val="FAAF1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7428849-C04D-FBFD-8649-4B2885427D1A}"/>
                </a:ext>
              </a:extLst>
            </p:cNvPr>
            <p:cNvSpPr txBox="1"/>
            <p:nvPr/>
          </p:nvSpPr>
          <p:spPr>
            <a:xfrm>
              <a:off x="517999" y="5606205"/>
              <a:ext cx="287341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AF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New revenue streams monetization</a:t>
              </a:r>
            </a:p>
          </p:txBody>
        </p:sp>
      </p:grp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415FC7CD-B4CF-9608-6939-B6A01FEE6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388592" y="1873223"/>
            <a:ext cx="3421835" cy="269747"/>
          </a:xfrm>
        </p:spPr>
        <p:txBody>
          <a:bodyPr/>
          <a:lstStyle/>
          <a:p>
            <a:r>
              <a:rPr lang="en-US" dirty="0"/>
              <a:t>timeline: a starting 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EB43C-F18A-05D2-92F2-2753B65B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568972"/>
            <a:ext cx="402336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4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240527-0751-7A5D-2591-B0D83426168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175">
            <a:noFill/>
          </a:ln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4000" dirty="0">
                <a:solidFill>
                  <a:srgbClr val="FAAF1D"/>
                </a:solidFill>
              </a:rPr>
              <a:t>the marketing department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C477D4-2FD8-B742-4100-DC7496BE36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ln w="3175"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/>
              <a:t>Will laser its focus on implementing growth marketing methodologies to complement the Company’s organizational strategy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400" dirty="0"/>
              <a:t>Will produce intuitive tools for use  Company-wide; while operating with a $200,000 annual budget, 2-person team, and ~2 contracted vendors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Deploy a scalable, testable, and trackable approach for every stage of the funnel</a:t>
            </a:r>
            <a:endParaRPr lang="en-US" sz="1050" dirty="0">
              <a:solidFill>
                <a:srgbClr val="000000"/>
              </a:solidFill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EECD7-BAB2-B08A-AB08-1C2CC2587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marketing department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914FFB-C840-065E-07B7-2F9480EB6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80EF66-5E64-E1CB-94AC-39B2616AD7CD}"/>
              </a:ext>
            </a:extLst>
          </p:cNvPr>
          <p:cNvCxnSpPr>
            <a:cxnSpLocks/>
          </p:cNvCxnSpPr>
          <p:nvPr/>
        </p:nvCxnSpPr>
        <p:spPr>
          <a:xfrm>
            <a:off x="4182333" y="1692573"/>
            <a:ext cx="548640" cy="0"/>
          </a:xfrm>
          <a:prstGeom prst="line">
            <a:avLst/>
          </a:prstGeom>
          <a:ln w="47625">
            <a:solidFill>
              <a:srgbClr val="FA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1FC2046-660E-1191-39CC-D00D217E4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74723">
            <a:off x="1764550" y="778076"/>
            <a:ext cx="526066" cy="315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B54BC-E7ED-8F5B-BFBF-DDC410F46955}"/>
              </a:ext>
            </a:extLst>
          </p:cNvPr>
          <p:cNvSpPr txBox="1"/>
          <p:nvPr/>
        </p:nvSpPr>
        <p:spPr>
          <a:xfrm>
            <a:off x="1002168" y="87825"/>
            <a:ext cx="1312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dirty="0">
                <a:latin typeface="+mj-lt"/>
              </a:rPr>
              <a:t>new</a:t>
            </a:r>
            <a:endParaRPr lang="en-US" sz="4400" cap="small" dirty="0">
              <a:solidFill>
                <a:srgbClr val="FAAF1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D09A4-636C-2639-1FF7-8C1DE49A8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606" y="340550"/>
            <a:ext cx="3865299" cy="61769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AB962-079B-5E33-DADC-04FBC582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565392"/>
            <a:ext cx="402336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2C5D-8D19-D6CA-3917-04B6F2C0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goals</a:t>
            </a:r>
            <a:br>
              <a:rPr lang="en-US" dirty="0"/>
            </a:br>
            <a:r>
              <a:rPr lang="en-US" dirty="0"/>
              <a:t>to kick off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CB6B8-8168-D6F1-9A20-B6F93281C8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marketing department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2FA715-D62D-8D35-A180-1331D4B2FDC2}"/>
              </a:ext>
            </a:extLst>
          </p:cNvPr>
          <p:cNvSpPr>
            <a:spLocks noChangeAspect="1"/>
          </p:cNvSpPr>
          <p:nvPr/>
        </p:nvSpPr>
        <p:spPr>
          <a:xfrm>
            <a:off x="8331371" y="2195493"/>
            <a:ext cx="3336373" cy="3335526"/>
          </a:xfrm>
          <a:prstGeom prst="ellipse">
            <a:avLst/>
          </a:prstGeom>
          <a:solidFill>
            <a:srgbClr val="FA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000" dirty="0"/>
              <a:t>Deliver compelling experiences for all stages of the marketing funnel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B9E74-C24C-1D83-5F85-48E831BB2701}"/>
              </a:ext>
            </a:extLst>
          </p:cNvPr>
          <p:cNvSpPr>
            <a:spLocks noChangeAspect="1"/>
          </p:cNvSpPr>
          <p:nvPr/>
        </p:nvSpPr>
        <p:spPr>
          <a:xfrm>
            <a:off x="1150506" y="2195493"/>
            <a:ext cx="3336373" cy="3335526"/>
          </a:xfrm>
          <a:prstGeom prst="ellipse">
            <a:avLst/>
          </a:prstGeom>
          <a:solidFill>
            <a:srgbClr val="FA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000" dirty="0"/>
              <a:t>Identify “best customers” and messaging pillars </a:t>
            </a:r>
            <a:r>
              <a:rPr lang="en-US" sz="2000" b="1" i="1" dirty="0"/>
              <a:t>post</a:t>
            </a:r>
            <a:r>
              <a:rPr lang="en-US" sz="2000" dirty="0"/>
              <a:t> data analysis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C0BD75-F50F-7383-862C-AEC826734851}"/>
              </a:ext>
            </a:extLst>
          </p:cNvPr>
          <p:cNvSpPr>
            <a:spLocks noChangeAspect="1"/>
          </p:cNvSpPr>
          <p:nvPr/>
        </p:nvSpPr>
        <p:spPr>
          <a:xfrm>
            <a:off x="4740938" y="2195493"/>
            <a:ext cx="3336373" cy="3335526"/>
          </a:xfrm>
          <a:prstGeom prst="ellipse">
            <a:avLst/>
          </a:prstGeom>
          <a:solidFill>
            <a:srgbClr val="FA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000" dirty="0"/>
              <a:t>Design curated marketing approaches that resonate with prospects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4A89D-46E1-F1E9-DA7E-904B126E59B0}"/>
              </a:ext>
            </a:extLst>
          </p:cNvPr>
          <p:cNvSpPr txBox="1"/>
          <p:nvPr/>
        </p:nvSpPr>
        <p:spPr>
          <a:xfrm>
            <a:off x="1603613" y="5739814"/>
            <a:ext cx="9478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Assumption</a:t>
            </a:r>
            <a:r>
              <a:rPr lang="en-US" dirty="0"/>
              <a:t>: Company’s organizational strategy is centered on the “Business-level;” with short- &amp; long-term goals, defined target Audiences, and a definitive approach toward differentiation from competitors regardless of sector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DF6D97-4EF2-5B1B-F353-17E1A13D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565232"/>
            <a:ext cx="402336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F999D-E91B-4B4F-D40A-DDA50BDC772E}"/>
              </a:ext>
            </a:extLst>
          </p:cNvPr>
          <p:cNvSpPr txBox="1"/>
          <p:nvPr/>
        </p:nvSpPr>
        <p:spPr>
          <a:xfrm>
            <a:off x="9505963" y="2459861"/>
            <a:ext cx="9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briel Weiss' Friends Font" panose="00000400000000000000" pitchFamily="2" charset="0"/>
              </a:rPr>
              <a:t>#3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CAA03-E120-19FC-D74E-625742721920}"/>
              </a:ext>
            </a:extLst>
          </p:cNvPr>
          <p:cNvSpPr txBox="1"/>
          <p:nvPr/>
        </p:nvSpPr>
        <p:spPr>
          <a:xfrm>
            <a:off x="2238134" y="2459861"/>
            <a:ext cx="9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briel Weiss' Friends Font" panose="00000400000000000000" pitchFamily="2" charset="0"/>
              </a:rPr>
              <a:t>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D6BD8-AC30-AA51-4A45-588ADF5F1209}"/>
              </a:ext>
            </a:extLst>
          </p:cNvPr>
          <p:cNvSpPr txBox="1"/>
          <p:nvPr/>
        </p:nvSpPr>
        <p:spPr>
          <a:xfrm>
            <a:off x="5915530" y="2459861"/>
            <a:ext cx="9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briel Weiss' Friends Font" panose="00000400000000000000" pitchFamily="2" charset="0"/>
              </a:rPr>
              <a:t>#2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E29FF2-53E5-0677-52FC-BB66F8911166}"/>
              </a:ext>
            </a:extLst>
          </p:cNvPr>
          <p:cNvCxnSpPr>
            <a:cxnSpLocks/>
          </p:cNvCxnSpPr>
          <p:nvPr/>
        </p:nvCxnSpPr>
        <p:spPr>
          <a:xfrm>
            <a:off x="4018557" y="1692573"/>
            <a:ext cx="5486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6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B67677-3AF0-C668-04EF-27FEC966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565392"/>
            <a:ext cx="402336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D240527-0751-7A5D-2591-B0D83426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focus on differentiation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E9B36-E9B2-B8D5-3342-437925920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8992" y="2350008"/>
            <a:ext cx="6492240" cy="443144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4400" dirty="0"/>
              <a:t>Lean into and </a:t>
            </a:r>
            <a:r>
              <a:rPr lang="en-US" sz="4400" b="1" dirty="0"/>
              <a:t>consistently present</a:t>
            </a:r>
            <a:r>
              <a:rPr lang="en-US" sz="4400" dirty="0"/>
              <a:t> the Company’s strengths and capabilities in messaging. </a:t>
            </a:r>
            <a:r>
              <a:rPr lang="en-US" sz="4400" b="1" dirty="0"/>
              <a:t>Blanket all external channels </a:t>
            </a:r>
            <a:r>
              <a:rPr lang="en-US" sz="4400" dirty="0"/>
              <a:t>with a simple brand positioning that sets the Company apart from</a:t>
            </a:r>
            <a:r>
              <a:rPr lang="en-US" sz="4400" dirty="0">
                <a:sym typeface="Symbol" panose="05050102010706020507" pitchFamily="18" charset="2"/>
              </a:rPr>
              <a:t> </a:t>
            </a:r>
            <a:r>
              <a:rPr lang="en-US" sz="4400" b="1" dirty="0">
                <a:sym typeface="Symbol" panose="05050102010706020507" pitchFamily="18" charset="2"/>
              </a:rPr>
              <a:t>and</a:t>
            </a:r>
            <a:r>
              <a:rPr lang="en-US" sz="4400" dirty="0">
                <a:sym typeface="Symbol" panose="05050102010706020507" pitchFamily="18" charset="2"/>
              </a:rPr>
              <a:t> </a:t>
            </a:r>
            <a:r>
              <a:rPr lang="en-US" sz="4400" dirty="0"/>
              <a:t>in front of </a:t>
            </a:r>
            <a:r>
              <a:rPr lang="en-US" sz="4400" dirty="0">
                <a:sym typeface="Symbol" panose="05050102010706020507" pitchFamily="18" charset="2"/>
              </a:rPr>
              <a:t>its </a:t>
            </a:r>
            <a:r>
              <a:rPr lang="en-US" sz="4400" dirty="0"/>
              <a:t>competitors.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300" dirty="0"/>
              <a:t>Synthesize in-house data for building models</a:t>
            </a:r>
          </a:p>
          <a:p>
            <a:r>
              <a:rPr lang="en-US" sz="3300" dirty="0"/>
              <a:t>Transform the data’s </a:t>
            </a:r>
            <a:r>
              <a:rPr lang="en-US" sz="3300" i="1" dirty="0"/>
              <a:t>story</a:t>
            </a:r>
            <a:r>
              <a:rPr lang="en-US" sz="3300" dirty="0"/>
              <a:t> into succinct positioning</a:t>
            </a:r>
          </a:p>
          <a:p>
            <a:r>
              <a:rPr lang="en-US" sz="3300" dirty="0"/>
              <a:t>Leverage “BIG WINS” – remove the desire to compare</a:t>
            </a:r>
          </a:p>
          <a:p>
            <a:r>
              <a:rPr lang="en-US" sz="3300" dirty="0"/>
              <a:t>Deploy curated experiences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B4359-E018-9244-5AB2-4234ECA1D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external campaigns: strategy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BF7BC2-AFC9-CF61-5D96-C74EF56196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80EF66-5E64-E1CB-94AC-39B2616AD7CD}"/>
              </a:ext>
            </a:extLst>
          </p:cNvPr>
          <p:cNvCxnSpPr>
            <a:cxnSpLocks/>
          </p:cNvCxnSpPr>
          <p:nvPr/>
        </p:nvCxnSpPr>
        <p:spPr>
          <a:xfrm>
            <a:off x="5033233" y="1686223"/>
            <a:ext cx="548640" cy="0"/>
          </a:xfrm>
          <a:prstGeom prst="line">
            <a:avLst/>
          </a:prstGeom>
          <a:ln w="47625">
            <a:solidFill>
              <a:srgbClr val="FA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1BD09A4-636C-2639-1FF7-8C1DE49A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606" y="343097"/>
            <a:ext cx="3865299" cy="61718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F3FCACE-57B2-8905-84C7-931F83CE1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39146">
            <a:off x="1274224" y="5030749"/>
            <a:ext cx="375761" cy="225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E3204A-53FB-CED8-74F4-F73F70E0D3EC}"/>
              </a:ext>
            </a:extLst>
          </p:cNvPr>
          <p:cNvSpPr txBox="1"/>
          <p:nvPr/>
        </p:nvSpPr>
        <p:spPr>
          <a:xfrm rot="20276247">
            <a:off x="625208" y="4565242"/>
            <a:ext cx="146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>
                <a:latin typeface="+mj-lt"/>
              </a:rPr>
              <a:t>how</a:t>
            </a:r>
            <a:endParaRPr lang="en-US" sz="3200" cap="small" dirty="0">
              <a:solidFill>
                <a:srgbClr val="FAA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8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CFFAD-C815-3ABE-4CCF-4F046C4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568972"/>
            <a:ext cx="402336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DE8423-7E04-666D-0EF4-14E40C89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plotting positions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0FA8C-912F-CB72-8DC5-064EF85A3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external campaigns: visibility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A8AFCB-1514-F0BD-39E3-EA306FF7905E}"/>
              </a:ext>
            </a:extLst>
          </p:cNvPr>
          <p:cNvCxnSpPr>
            <a:cxnSpLocks/>
          </p:cNvCxnSpPr>
          <p:nvPr/>
        </p:nvCxnSpPr>
        <p:spPr>
          <a:xfrm>
            <a:off x="5568651" y="631361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A1B8CB-5C7F-2F08-5D8F-1738111BA495}"/>
              </a:ext>
            </a:extLst>
          </p:cNvPr>
          <p:cNvCxnSpPr>
            <a:cxnSpLocks/>
          </p:cNvCxnSpPr>
          <p:nvPr/>
        </p:nvCxnSpPr>
        <p:spPr>
          <a:xfrm>
            <a:off x="5076967" y="4687158"/>
            <a:ext cx="5887804" cy="0"/>
          </a:xfrm>
          <a:prstGeom prst="line">
            <a:avLst/>
          </a:prstGeom>
          <a:ln>
            <a:solidFill>
              <a:srgbClr val="676767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9FA222-66FA-3BF1-EFEE-3B6899BA1E51}"/>
              </a:ext>
            </a:extLst>
          </p:cNvPr>
          <p:cNvCxnSpPr>
            <a:cxnSpLocks/>
          </p:cNvCxnSpPr>
          <p:nvPr/>
        </p:nvCxnSpPr>
        <p:spPr>
          <a:xfrm>
            <a:off x="8020869" y="2858358"/>
            <a:ext cx="0" cy="3657600"/>
          </a:xfrm>
          <a:prstGeom prst="line">
            <a:avLst/>
          </a:prstGeom>
          <a:ln w="6350">
            <a:solidFill>
              <a:srgbClr val="676767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ED5FEE-0257-8332-0F86-DAE47CF43184}"/>
              </a:ext>
            </a:extLst>
          </p:cNvPr>
          <p:cNvSpPr txBox="1"/>
          <p:nvPr/>
        </p:nvSpPr>
        <p:spPr>
          <a:xfrm>
            <a:off x="1066512" y="1134281"/>
            <a:ext cx="1063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Actively positioning the Company across the 4 types of Media equates to visibility across socials, trade pub coverage, and industry event attendance, while reinforcing the brand promise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A8117-FA9A-8ADA-02DA-138F248AD68F}"/>
              </a:ext>
            </a:extLst>
          </p:cNvPr>
          <p:cNvSpPr txBox="1"/>
          <p:nvPr/>
        </p:nvSpPr>
        <p:spPr>
          <a:xfrm>
            <a:off x="4967997" y="2636927"/>
            <a:ext cx="7259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Earned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4AA4BD-3F1E-DD92-EEF2-D73B083C9F9A}"/>
              </a:ext>
            </a:extLst>
          </p:cNvPr>
          <p:cNvSpPr txBox="1"/>
          <p:nvPr/>
        </p:nvSpPr>
        <p:spPr>
          <a:xfrm>
            <a:off x="10468820" y="6370104"/>
            <a:ext cx="6522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Paid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747B07-609A-61D9-8B77-5D67F14D6F33}"/>
              </a:ext>
            </a:extLst>
          </p:cNvPr>
          <p:cNvSpPr txBox="1"/>
          <p:nvPr/>
        </p:nvSpPr>
        <p:spPr>
          <a:xfrm>
            <a:off x="10347832" y="2633419"/>
            <a:ext cx="77328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Owned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41ED2-9867-4C46-AF85-C8A7753CB69E}"/>
              </a:ext>
            </a:extLst>
          </p:cNvPr>
          <p:cNvSpPr txBox="1"/>
          <p:nvPr/>
        </p:nvSpPr>
        <p:spPr>
          <a:xfrm>
            <a:off x="4967996" y="6370105"/>
            <a:ext cx="228468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Converged</a:t>
            </a:r>
            <a:r>
              <a:rPr lang="en-US" sz="1200" dirty="0"/>
              <a:t> (incl. events)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CC475A-CD7E-07F4-AD74-BB5E51D1F66B}"/>
              </a:ext>
            </a:extLst>
          </p:cNvPr>
          <p:cNvGrpSpPr/>
          <p:nvPr/>
        </p:nvGrpSpPr>
        <p:grpSpPr>
          <a:xfrm>
            <a:off x="811487" y="4799140"/>
            <a:ext cx="1472548" cy="338554"/>
            <a:chOff x="970128" y="6320168"/>
            <a:chExt cx="1472548" cy="3385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29A74C-B2AD-F93C-C064-E8A3428F5D2E}"/>
                </a:ext>
              </a:extLst>
            </p:cNvPr>
            <p:cNvSpPr txBox="1"/>
            <p:nvPr/>
          </p:nvSpPr>
          <p:spPr>
            <a:xfrm>
              <a:off x="970128" y="6320168"/>
              <a:ext cx="3235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AAF1D"/>
                  </a:solidFill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8CD421-8C0F-24CB-0F13-4668D257BD74}"/>
                </a:ext>
              </a:extLst>
            </p:cNvPr>
            <p:cNvSpPr txBox="1"/>
            <p:nvPr/>
          </p:nvSpPr>
          <p:spPr>
            <a:xfrm>
              <a:off x="1203692" y="6369396"/>
              <a:ext cx="123898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Event Attendance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2678E22-E069-9A15-F0FD-D0CD3B6B4B95}"/>
              </a:ext>
            </a:extLst>
          </p:cNvPr>
          <p:cNvGrpSpPr/>
          <p:nvPr/>
        </p:nvGrpSpPr>
        <p:grpSpPr>
          <a:xfrm>
            <a:off x="916728" y="4615206"/>
            <a:ext cx="1833277" cy="239999"/>
            <a:chOff x="1083890" y="6147561"/>
            <a:chExt cx="1833277" cy="2399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9E2006-30A0-8775-4511-040152255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890" y="6224119"/>
              <a:ext cx="96049" cy="96049"/>
            </a:xfrm>
            <a:prstGeom prst="ellipse">
              <a:avLst/>
            </a:prstGeom>
            <a:solidFill>
              <a:srgbClr val="67676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89DEC6-C67B-38EF-F833-DE702AA9EC11}"/>
                </a:ext>
              </a:extLst>
            </p:cNvPr>
            <p:cNvSpPr txBox="1"/>
            <p:nvPr/>
          </p:nvSpPr>
          <p:spPr>
            <a:xfrm>
              <a:off x="1203691" y="6147561"/>
              <a:ext cx="1713476" cy="239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Website (SEO, downloads)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E2D9FD4-0FC8-052A-3E8F-84D47F315B6C}"/>
              </a:ext>
            </a:extLst>
          </p:cNvPr>
          <p:cNvGrpSpPr/>
          <p:nvPr/>
        </p:nvGrpSpPr>
        <p:grpSpPr>
          <a:xfrm>
            <a:off x="916728" y="3718929"/>
            <a:ext cx="2703502" cy="230832"/>
            <a:chOff x="1083890" y="5949774"/>
            <a:chExt cx="2703502" cy="2308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368976-6599-A938-0798-6A42B1C17A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890" y="6017705"/>
              <a:ext cx="96049" cy="960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1BC200-5344-7F41-D15A-8581FD5BF73C}"/>
                </a:ext>
              </a:extLst>
            </p:cNvPr>
            <p:cNvSpPr txBox="1"/>
            <p:nvPr/>
          </p:nvSpPr>
          <p:spPr>
            <a:xfrm>
              <a:off x="1203691" y="5949774"/>
              <a:ext cx="25837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Socials: LinkedIn, Twitter, Insta, Mastodon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7FCDD2-441A-160D-2713-345FEDEF924C}"/>
              </a:ext>
            </a:extLst>
          </p:cNvPr>
          <p:cNvGrpSpPr/>
          <p:nvPr/>
        </p:nvGrpSpPr>
        <p:grpSpPr>
          <a:xfrm>
            <a:off x="916728" y="3485155"/>
            <a:ext cx="2423009" cy="230832"/>
            <a:chOff x="1083519" y="5736334"/>
            <a:chExt cx="2423009" cy="2308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9C5E47-F673-D927-CCDA-443E123C4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519" y="5811813"/>
              <a:ext cx="96049" cy="96049"/>
            </a:xfrm>
            <a:prstGeom prst="ellipse">
              <a:avLst/>
            </a:prstGeom>
            <a:solidFill>
              <a:srgbClr val="FAAF1D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CFC244-17E2-F779-1713-62799773B491}"/>
                </a:ext>
              </a:extLst>
            </p:cNvPr>
            <p:cNvSpPr txBox="1"/>
            <p:nvPr/>
          </p:nvSpPr>
          <p:spPr>
            <a:xfrm>
              <a:off x="1203319" y="5736334"/>
              <a:ext cx="230320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Leadership (speeches, blogs, articles)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C364AC-6976-2455-A4CA-63CE6F66AACF}"/>
              </a:ext>
            </a:extLst>
          </p:cNvPr>
          <p:cNvGrpSpPr/>
          <p:nvPr/>
        </p:nvGrpSpPr>
        <p:grpSpPr>
          <a:xfrm>
            <a:off x="916728" y="3264615"/>
            <a:ext cx="675340" cy="233233"/>
            <a:chOff x="1083519" y="5542865"/>
            <a:chExt cx="675340" cy="2332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B013C1-53B7-15F8-25DA-765F5B320C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519" y="5612657"/>
              <a:ext cx="96049" cy="96049"/>
            </a:xfrm>
            <a:prstGeom prst="ellipse">
              <a:avLst/>
            </a:prstGeom>
            <a:solidFill>
              <a:srgbClr val="00B0F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394DAA-6C77-0040-0BFC-A801FD69DC33}"/>
                </a:ext>
              </a:extLst>
            </p:cNvPr>
            <p:cNvSpPr txBox="1"/>
            <p:nvPr/>
          </p:nvSpPr>
          <p:spPr>
            <a:xfrm>
              <a:off x="1203320" y="5542865"/>
              <a:ext cx="555539" cy="2332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Email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C2DDD9-7489-1CE8-F099-F808305DD4F7}"/>
              </a:ext>
            </a:extLst>
          </p:cNvPr>
          <p:cNvGrpSpPr/>
          <p:nvPr/>
        </p:nvGrpSpPr>
        <p:grpSpPr>
          <a:xfrm>
            <a:off x="916728" y="4400450"/>
            <a:ext cx="1367307" cy="230832"/>
            <a:chOff x="1089602" y="5354767"/>
            <a:chExt cx="1367307" cy="23083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A883CC8-9056-C1C9-0611-68F41570D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9602" y="5419855"/>
              <a:ext cx="96049" cy="960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6A3C90-DBBF-CB0C-0D40-7F4D30A2CB61}"/>
                </a:ext>
              </a:extLst>
            </p:cNvPr>
            <p:cNvSpPr txBox="1"/>
            <p:nvPr/>
          </p:nvSpPr>
          <p:spPr>
            <a:xfrm>
              <a:off x="1209403" y="5354767"/>
              <a:ext cx="124750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Webinars/Videos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4866FE-E797-3E20-39A7-AEE351CC4BDE}"/>
              </a:ext>
            </a:extLst>
          </p:cNvPr>
          <p:cNvGrpSpPr/>
          <p:nvPr/>
        </p:nvGrpSpPr>
        <p:grpSpPr>
          <a:xfrm>
            <a:off x="916728" y="3943293"/>
            <a:ext cx="1990386" cy="233234"/>
            <a:chOff x="1089602" y="5143648"/>
            <a:chExt cx="1990386" cy="23323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DDD1E1-53B8-845E-4E76-EDC27F66C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9602" y="5213441"/>
              <a:ext cx="96049" cy="96049"/>
            </a:xfrm>
            <a:prstGeom prst="ellipse">
              <a:avLst/>
            </a:prstGeom>
            <a:solidFill>
              <a:srgbClr val="7030A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7E11B9-E7D4-5DA1-FFD2-86E3DDF62B23}"/>
                </a:ext>
              </a:extLst>
            </p:cNvPr>
            <p:cNvSpPr txBox="1"/>
            <p:nvPr/>
          </p:nvSpPr>
          <p:spPr>
            <a:xfrm>
              <a:off x="1209404" y="5143648"/>
              <a:ext cx="1870584" cy="233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Marketing collateral + assets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4EEAC7-B02F-14B3-B6CD-7DD023F3757C}"/>
              </a:ext>
            </a:extLst>
          </p:cNvPr>
          <p:cNvGrpSpPr/>
          <p:nvPr/>
        </p:nvGrpSpPr>
        <p:grpSpPr>
          <a:xfrm>
            <a:off x="916728" y="4170840"/>
            <a:ext cx="2630370" cy="231913"/>
            <a:chOff x="1089231" y="4939077"/>
            <a:chExt cx="2630370" cy="2319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8D35502-21A7-FB12-B075-1F5FCABB8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9231" y="5007549"/>
              <a:ext cx="96049" cy="96049"/>
            </a:xfrm>
            <a:prstGeom prst="ellipse">
              <a:avLst/>
            </a:prstGeom>
            <a:solidFill>
              <a:srgbClr val="C0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CAA367-47BF-3597-3424-033CEE197670}"/>
                </a:ext>
              </a:extLst>
            </p:cNvPr>
            <p:cNvSpPr txBox="1"/>
            <p:nvPr/>
          </p:nvSpPr>
          <p:spPr>
            <a:xfrm>
              <a:off x="1209031" y="4939077"/>
              <a:ext cx="2510570" cy="231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Shares, Word-of-mouth, Organic shares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2B4926-F47E-35A3-838B-29D4CDDE6D3E}"/>
              </a:ext>
            </a:extLst>
          </p:cNvPr>
          <p:cNvGrpSpPr/>
          <p:nvPr/>
        </p:nvGrpSpPr>
        <p:grpSpPr>
          <a:xfrm>
            <a:off x="916728" y="3042995"/>
            <a:ext cx="2484374" cy="228626"/>
            <a:chOff x="1089231" y="4725063"/>
            <a:chExt cx="2484374" cy="22862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A71A357-1E30-ABC7-E812-B341B7FC4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9231" y="4790248"/>
              <a:ext cx="96049" cy="96049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B0958B3-4CD7-9554-2B0B-08812B33C961}"/>
                </a:ext>
              </a:extLst>
            </p:cNvPr>
            <p:cNvSpPr txBox="1"/>
            <p:nvPr/>
          </p:nvSpPr>
          <p:spPr>
            <a:xfrm>
              <a:off x="1209033" y="4725063"/>
              <a:ext cx="2364572" cy="228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 dirty="0"/>
                <a:t>Display / Paid Social / Sponsored Post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B80FC38-7CFA-273B-02EC-F002914653FA}"/>
              </a:ext>
            </a:extLst>
          </p:cNvPr>
          <p:cNvSpPr txBox="1"/>
          <p:nvPr/>
        </p:nvSpPr>
        <p:spPr>
          <a:xfrm>
            <a:off x="1022384" y="5410426"/>
            <a:ext cx="2524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tactical plot favors consistency and curated experiences that promote the brand promise of the  Company’s capabilities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A4E38F-1D57-509F-AFCC-F2DBF9EA9720}"/>
              </a:ext>
            </a:extLst>
          </p:cNvPr>
          <p:cNvSpPr txBox="1"/>
          <p:nvPr/>
        </p:nvSpPr>
        <p:spPr>
          <a:xfrm rot="10800000">
            <a:off x="7557580" y="6154321"/>
            <a:ext cx="3235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AAF1D"/>
                </a:solidFill>
              </a:rPr>
              <a:t>+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01B74F-A182-D9A1-B7D6-15629CE8EC3B}"/>
              </a:ext>
            </a:extLst>
          </p:cNvPr>
          <p:cNvSpPr>
            <a:spLocks noChangeAspect="1"/>
          </p:cNvSpPr>
          <p:nvPr/>
        </p:nvSpPr>
        <p:spPr>
          <a:xfrm>
            <a:off x="9154610" y="3163739"/>
            <a:ext cx="96049" cy="96049"/>
          </a:xfrm>
          <a:prstGeom prst="ellipse">
            <a:avLst/>
          </a:prstGeom>
          <a:solidFill>
            <a:srgbClr val="676767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7FA0794-987E-46D1-2DB8-7B97618A5BC6}"/>
              </a:ext>
            </a:extLst>
          </p:cNvPr>
          <p:cNvSpPr>
            <a:spLocks noChangeAspect="1"/>
          </p:cNvSpPr>
          <p:nvPr/>
        </p:nvSpPr>
        <p:spPr>
          <a:xfrm>
            <a:off x="9388180" y="5621322"/>
            <a:ext cx="96049" cy="960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94B8A2F-BC67-FE40-805D-B6B7E4F5A8E8}"/>
              </a:ext>
            </a:extLst>
          </p:cNvPr>
          <p:cNvSpPr>
            <a:spLocks noChangeAspect="1"/>
          </p:cNvSpPr>
          <p:nvPr/>
        </p:nvSpPr>
        <p:spPr>
          <a:xfrm>
            <a:off x="7473830" y="5899152"/>
            <a:ext cx="96049" cy="96049"/>
          </a:xfrm>
          <a:prstGeom prst="ellipse">
            <a:avLst/>
          </a:prstGeom>
          <a:solidFill>
            <a:srgbClr val="FAAF1D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91225EE-8577-E60E-EFE2-BB5E4E3395AE}"/>
              </a:ext>
            </a:extLst>
          </p:cNvPr>
          <p:cNvSpPr>
            <a:spLocks noChangeAspect="1"/>
          </p:cNvSpPr>
          <p:nvPr/>
        </p:nvSpPr>
        <p:spPr>
          <a:xfrm>
            <a:off x="9121818" y="4441026"/>
            <a:ext cx="96049" cy="96049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801A466-F344-F471-BFFA-448D5E696AE3}"/>
              </a:ext>
            </a:extLst>
          </p:cNvPr>
          <p:cNvSpPr>
            <a:spLocks noChangeAspect="1"/>
          </p:cNvSpPr>
          <p:nvPr/>
        </p:nvSpPr>
        <p:spPr>
          <a:xfrm>
            <a:off x="9742424" y="4335361"/>
            <a:ext cx="96049" cy="9604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5196921-1EA0-9AD1-F7B6-E73D7C98D451}"/>
              </a:ext>
            </a:extLst>
          </p:cNvPr>
          <p:cNvSpPr>
            <a:spLocks noChangeAspect="1"/>
          </p:cNvSpPr>
          <p:nvPr/>
        </p:nvSpPr>
        <p:spPr>
          <a:xfrm>
            <a:off x="8419751" y="3882909"/>
            <a:ext cx="96049" cy="96049"/>
          </a:xfrm>
          <a:prstGeom prst="ellipse">
            <a:avLst/>
          </a:prstGeom>
          <a:solidFill>
            <a:srgbClr val="7030A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5E17E8-A1C2-2BA2-F90C-5DA45CCF5987}"/>
              </a:ext>
            </a:extLst>
          </p:cNvPr>
          <p:cNvSpPr>
            <a:spLocks noChangeAspect="1"/>
          </p:cNvSpPr>
          <p:nvPr/>
        </p:nvSpPr>
        <p:spPr>
          <a:xfrm>
            <a:off x="8491690" y="5268243"/>
            <a:ext cx="96049" cy="96049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2D88252-94BC-C1BD-DD41-F9D5A3F7B7D9}"/>
              </a:ext>
            </a:extLst>
          </p:cNvPr>
          <p:cNvSpPr txBox="1"/>
          <p:nvPr/>
        </p:nvSpPr>
        <p:spPr>
          <a:xfrm>
            <a:off x="5270756" y="4554549"/>
            <a:ext cx="310407" cy="23083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cap="small" dirty="0"/>
              <a:t>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830D0C-9E75-E483-3179-A07E003D6E81}"/>
              </a:ext>
            </a:extLst>
          </p:cNvPr>
          <p:cNvSpPr txBox="1"/>
          <p:nvPr/>
        </p:nvSpPr>
        <p:spPr>
          <a:xfrm>
            <a:off x="6134049" y="4554549"/>
            <a:ext cx="310407" cy="23083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cap="small" dirty="0"/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5D5BBDB-4400-F49D-1671-FDA80AE7D5B2}"/>
              </a:ext>
            </a:extLst>
          </p:cNvPr>
          <p:cNvSpPr txBox="1"/>
          <p:nvPr/>
        </p:nvSpPr>
        <p:spPr>
          <a:xfrm>
            <a:off x="6997342" y="4554549"/>
            <a:ext cx="310407" cy="23083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cap="small" dirty="0"/>
              <a:t>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8EDF7B8-1084-D5A7-2A88-19AC1A843390}"/>
              </a:ext>
            </a:extLst>
          </p:cNvPr>
          <p:cNvSpPr txBox="1"/>
          <p:nvPr/>
        </p:nvSpPr>
        <p:spPr>
          <a:xfrm>
            <a:off x="7866691" y="4554549"/>
            <a:ext cx="310407" cy="2154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cap="small" dirty="0"/>
              <a:t>w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B6C435-B4EC-6A57-6BB8-CD67FF25D545}"/>
              </a:ext>
            </a:extLst>
          </p:cNvPr>
          <p:cNvSpPr txBox="1"/>
          <p:nvPr/>
        </p:nvSpPr>
        <p:spPr>
          <a:xfrm>
            <a:off x="8723928" y="4554549"/>
            <a:ext cx="310407" cy="23083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cap="small" dirty="0"/>
              <a:t>t</a:t>
            </a:r>
            <a:endParaRPr lang="en-US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41A00BF-6FD5-5B3D-B6BD-1480429EAB98}"/>
              </a:ext>
            </a:extLst>
          </p:cNvPr>
          <p:cNvSpPr txBox="1"/>
          <p:nvPr/>
        </p:nvSpPr>
        <p:spPr>
          <a:xfrm>
            <a:off x="9587221" y="4554549"/>
            <a:ext cx="310407" cy="23083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cap="small" dirty="0"/>
              <a:t>f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30CBD1-B117-6F69-4A4A-7A07ED45BAAB}"/>
              </a:ext>
            </a:extLst>
          </p:cNvPr>
          <p:cNvSpPr txBox="1"/>
          <p:nvPr/>
        </p:nvSpPr>
        <p:spPr>
          <a:xfrm>
            <a:off x="10450513" y="4554549"/>
            <a:ext cx="310407" cy="23083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cap="small" dirty="0"/>
              <a:t>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5FE0D5-57C4-01F3-4ED8-11CCC642D34D}"/>
              </a:ext>
            </a:extLst>
          </p:cNvPr>
          <p:cNvSpPr txBox="1"/>
          <p:nvPr/>
        </p:nvSpPr>
        <p:spPr>
          <a:xfrm>
            <a:off x="7867654" y="3015210"/>
            <a:ext cx="310407" cy="2154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cap="small" dirty="0"/>
              <a:t>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20A07E-C35A-FC99-29FC-2160FA514D84}"/>
              </a:ext>
            </a:extLst>
          </p:cNvPr>
          <p:cNvSpPr txBox="1"/>
          <p:nvPr/>
        </p:nvSpPr>
        <p:spPr>
          <a:xfrm>
            <a:off x="7867654" y="3545354"/>
            <a:ext cx="310407" cy="2154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cap="small" dirty="0"/>
              <a:t>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01C94F-AD08-ACBF-6966-225195449261}"/>
              </a:ext>
            </a:extLst>
          </p:cNvPr>
          <p:cNvSpPr txBox="1"/>
          <p:nvPr/>
        </p:nvSpPr>
        <p:spPr>
          <a:xfrm>
            <a:off x="7867654" y="4075498"/>
            <a:ext cx="310407" cy="2154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cap="small" dirty="0"/>
              <a:t>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378CEB-4FC9-EFBB-4713-FF1C0D3F0355}"/>
              </a:ext>
            </a:extLst>
          </p:cNvPr>
          <p:cNvSpPr txBox="1"/>
          <p:nvPr/>
        </p:nvSpPr>
        <p:spPr>
          <a:xfrm>
            <a:off x="7867654" y="5135786"/>
            <a:ext cx="310407" cy="2154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cap="small" dirty="0"/>
              <a:t>3</a:t>
            </a:r>
            <a:endParaRPr lang="en-US" sz="8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883F97-12A1-77FF-9F2E-504957A69269}"/>
              </a:ext>
            </a:extLst>
          </p:cNvPr>
          <p:cNvSpPr txBox="1"/>
          <p:nvPr/>
        </p:nvSpPr>
        <p:spPr>
          <a:xfrm>
            <a:off x="7867654" y="5665930"/>
            <a:ext cx="310407" cy="2154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cap="small" dirty="0"/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FF23F63-2D0A-97FB-2DA4-8FB60F08B595}"/>
              </a:ext>
            </a:extLst>
          </p:cNvPr>
          <p:cNvSpPr txBox="1"/>
          <p:nvPr/>
        </p:nvSpPr>
        <p:spPr>
          <a:xfrm>
            <a:off x="7867654" y="6196071"/>
            <a:ext cx="310407" cy="2154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cap="small" dirty="0"/>
              <a:t>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E36DDD-F8DA-3F0A-ED26-2EBD1DB59E8D}"/>
              </a:ext>
            </a:extLst>
          </p:cNvPr>
          <p:cNvSpPr>
            <a:spLocks noChangeAspect="1"/>
          </p:cNvSpPr>
          <p:nvPr/>
        </p:nvSpPr>
        <p:spPr>
          <a:xfrm>
            <a:off x="6382604" y="3779409"/>
            <a:ext cx="96049" cy="96049"/>
          </a:xfrm>
          <a:prstGeom prst="ellipse">
            <a:avLst/>
          </a:prstGeom>
          <a:solidFill>
            <a:srgbClr val="C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03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B5486-00E2-6FC7-8821-91A3AE9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565232"/>
            <a:ext cx="402336" cy="228600"/>
          </a:xfrm>
        </p:spPr>
        <p:txBody>
          <a:bodyPr/>
          <a:lstStyle/>
          <a:p>
            <a:r>
              <a:rPr lang="en-US" dirty="0"/>
              <a:t>0</a:t>
            </a:r>
            <a:fld id="{DF20B869-3704-420E-9489-1EF10CFADE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D972F3-3283-846F-AF98-5AC90CAE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allocate budget to maximize </a:t>
            </a:r>
            <a:r>
              <a:rPr lang="en-US" dirty="0" err="1"/>
              <a:t>roi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B4359-E018-9244-5AB2-4234ECA1D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marketing by the numbers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AAE7E72-00A1-1EB2-BBD3-8E0EFA7DD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627568"/>
              </p:ext>
            </p:extLst>
          </p:nvPr>
        </p:nvGraphicFramePr>
        <p:xfrm>
          <a:off x="4847691" y="110100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33D3D-49AF-F330-58D6-AB9A7AF08136}"/>
              </a:ext>
            </a:extLst>
          </p:cNvPr>
          <p:cNvCxnSpPr>
            <a:cxnSpLocks/>
          </p:cNvCxnSpPr>
          <p:nvPr/>
        </p:nvCxnSpPr>
        <p:spPr>
          <a:xfrm>
            <a:off x="4041185" y="1692573"/>
            <a:ext cx="5486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C840BBF-B734-58D9-1C3C-972285D9C5C8}"/>
              </a:ext>
            </a:extLst>
          </p:cNvPr>
          <p:cNvSpPr txBox="1">
            <a:spLocks/>
          </p:cNvSpPr>
          <p:nvPr/>
        </p:nvSpPr>
        <p:spPr>
          <a:xfrm>
            <a:off x="1078992" y="2350009"/>
            <a:ext cx="3510833" cy="4169664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2400" dirty="0"/>
              <a:t>The recommended allocation supports the 4 Steps to devise a marketing strategy that results in Best Customer models, curated approach development, and demand generation</a:t>
            </a:r>
          </a:p>
        </p:txBody>
      </p:sp>
    </p:spTree>
    <p:extLst>
      <p:ext uri="{BB962C8B-B14F-4D97-AF65-F5344CB8AC3E}">
        <p14:creationId xmlns:p14="http://schemas.microsoft.com/office/powerpoint/2010/main" val="406204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rk Sans_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741</Words>
  <Application>Microsoft Office PowerPoint</Application>
  <PresentationFormat>Widescreen</PresentationFormat>
  <Paragraphs>130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Work Sans SemiBold</vt:lpstr>
      <vt:lpstr>Symbol</vt:lpstr>
      <vt:lpstr>Calibri</vt:lpstr>
      <vt:lpstr>Work Sans</vt:lpstr>
      <vt:lpstr>Gabriel Weiss' Friends Font</vt:lpstr>
      <vt:lpstr>Office Theme</vt:lpstr>
      <vt:lpstr>marketing</vt:lpstr>
      <vt:lpstr>recommended solution </vt:lpstr>
      <vt:lpstr>department vision</vt:lpstr>
      <vt:lpstr>analyze. implement. track. repeat.</vt:lpstr>
      <vt:lpstr>the marketing department</vt:lpstr>
      <vt:lpstr>top goals to kick off</vt:lpstr>
      <vt:lpstr>a focus on differentiation</vt:lpstr>
      <vt:lpstr>start plotting positions</vt:lpstr>
      <vt:lpstr>allocate budget to maximize roi</vt:lpstr>
      <vt:lpstr>marketing and assets: 3.0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m</dc:creator>
  <cp:lastModifiedBy>cheryl m</cp:lastModifiedBy>
  <cp:revision>2</cp:revision>
  <dcterms:created xsi:type="dcterms:W3CDTF">2022-11-05T00:20:52Z</dcterms:created>
  <dcterms:modified xsi:type="dcterms:W3CDTF">2022-11-07T00:22:54Z</dcterms:modified>
</cp:coreProperties>
</file>